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307" r:id="rId2"/>
    <p:sldId id="382" r:id="rId3"/>
    <p:sldId id="350" r:id="rId4"/>
    <p:sldId id="386" r:id="rId5"/>
    <p:sldId id="388" r:id="rId6"/>
    <p:sldId id="387" r:id="rId7"/>
    <p:sldId id="389" r:id="rId8"/>
    <p:sldId id="359" r:id="rId9"/>
    <p:sldId id="391" r:id="rId10"/>
    <p:sldId id="390" r:id="rId11"/>
    <p:sldId id="392" r:id="rId12"/>
    <p:sldId id="393" r:id="rId13"/>
    <p:sldId id="394" r:id="rId14"/>
    <p:sldId id="380" r:id="rId15"/>
    <p:sldId id="397" r:id="rId16"/>
    <p:sldId id="398" r:id="rId17"/>
    <p:sldId id="399" r:id="rId18"/>
    <p:sldId id="400" r:id="rId19"/>
    <p:sldId id="401" r:id="rId20"/>
    <p:sldId id="402" r:id="rId21"/>
    <p:sldId id="395" r:id="rId22"/>
    <p:sldId id="354" r:id="rId23"/>
    <p:sldId id="352" r:id="rId24"/>
    <p:sldId id="343" r:id="rId25"/>
    <p:sldId id="378" r:id="rId26"/>
    <p:sldId id="377" r:id="rId27"/>
    <p:sldId id="340" r:id="rId28"/>
    <p:sldId id="310" r:id="rId29"/>
    <p:sldId id="327" r:id="rId30"/>
    <p:sldId id="345" r:id="rId31"/>
    <p:sldId id="325" r:id="rId32"/>
    <p:sldId id="376" r:id="rId33"/>
    <p:sldId id="396" r:id="rId34"/>
    <p:sldId id="328" r:id="rId35"/>
    <p:sldId id="385" r:id="rId36"/>
    <p:sldId id="369" r:id="rId37"/>
    <p:sldId id="335" r:id="rId38"/>
    <p:sldId id="316" r:id="rId39"/>
    <p:sldId id="323" r:id="rId40"/>
    <p:sldId id="365" r:id="rId41"/>
    <p:sldId id="368" r:id="rId42"/>
    <p:sldId id="344" r:id="rId43"/>
    <p:sldId id="370" r:id="rId44"/>
    <p:sldId id="313" r:id="rId45"/>
    <p:sldId id="384" r:id="rId46"/>
    <p:sldId id="383" r:id="rId4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mura" initials="t" lastIdx="1" clrIdx="0">
    <p:extLst>
      <p:ext uri="{19B8F6BF-5375-455C-9EA6-DF929625EA0E}">
        <p15:presenceInfo xmlns:p15="http://schemas.microsoft.com/office/powerpoint/2012/main" userId="tamu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55" autoAdjust="0"/>
    <p:restoredTop sz="93333" autoAdjust="0"/>
  </p:normalViewPr>
  <p:slideViewPr>
    <p:cSldViewPr snapToGrid="0">
      <p:cViewPr varScale="1">
        <p:scale>
          <a:sx n="112" d="100"/>
          <a:sy n="112" d="100"/>
        </p:scale>
        <p:origin x="180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A99676-B366-4D09-82E7-515095B1A86C}" type="datetimeFigureOut">
              <a:rPr kumimoji="1" lang="ja-JP" altLang="en-US" smtClean="0"/>
              <a:t>2019/2/22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BD547C-AA81-4CD0-B938-13035F93DAEE}" type="slidenum">
              <a:rPr kumimoji="1" lang="ja-JP" altLang="en-US" smtClean="0"/>
              <a:t>‹#›</a:t>
            </a:fld>
            <a:endParaRPr kumimoji="1" lang="ja-JP" altLang="en-US"/>
          </a:p>
        </p:txBody>
      </p:sp>
    </p:spTree>
    <p:extLst>
      <p:ext uri="{BB962C8B-B14F-4D97-AF65-F5344CB8AC3E}">
        <p14:creationId xmlns:p14="http://schemas.microsoft.com/office/powerpoint/2010/main" val="147727996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海外の空港では実用化済み</a:t>
            </a:r>
            <a:endParaRPr kumimoji="1" lang="ja-JP" altLang="en-US" dirty="0"/>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11</a:t>
            </a:fld>
            <a:endParaRPr kumimoji="1" lang="ja-JP" altLang="en-US"/>
          </a:p>
        </p:txBody>
      </p:sp>
    </p:spTree>
    <p:extLst>
      <p:ext uri="{BB962C8B-B14F-4D97-AF65-F5344CB8AC3E}">
        <p14:creationId xmlns:p14="http://schemas.microsoft.com/office/powerpoint/2010/main" val="3014195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28</a:t>
            </a:fld>
            <a:endParaRPr kumimoji="1" lang="ja-JP" altLang="en-US"/>
          </a:p>
        </p:txBody>
      </p:sp>
    </p:spTree>
    <p:extLst>
      <p:ext uri="{BB962C8B-B14F-4D97-AF65-F5344CB8AC3E}">
        <p14:creationId xmlns:p14="http://schemas.microsoft.com/office/powerpoint/2010/main" val="1279951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30</a:t>
            </a:fld>
            <a:endParaRPr kumimoji="1" lang="ja-JP" altLang="en-US"/>
          </a:p>
        </p:txBody>
      </p:sp>
    </p:spTree>
    <p:extLst>
      <p:ext uri="{BB962C8B-B14F-4D97-AF65-F5344CB8AC3E}">
        <p14:creationId xmlns:p14="http://schemas.microsoft.com/office/powerpoint/2010/main" val="29720377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18"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6246813"/>
            <a:ext cx="725805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図 3" descr="ロゴマーク＋ロゴタイプ.pdf"/>
          <p:cNvPicPr>
            <a:picLocks noChangeAspect="1"/>
          </p:cNvPicPr>
          <p:nvPr userDrawn="1"/>
        </p:nvPicPr>
        <p:blipFill>
          <a:blip r:embed="rId3" cstate="print">
            <a:extLst>
              <a:ext uri="{28A0092B-C50C-407E-A947-70E740481C1C}">
                <a14:useLocalDpi xmlns:a14="http://schemas.microsoft.com/office/drawing/2010/main" val="0"/>
              </a:ext>
            </a:extLst>
          </a:blip>
          <a:srcRect l="4469" t="34998" r="50726" b="53160"/>
          <a:stretch>
            <a:fillRect/>
          </a:stretch>
        </p:blipFill>
        <p:spPr bwMode="auto">
          <a:xfrm>
            <a:off x="6669088" y="6246813"/>
            <a:ext cx="2474912"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図 7"/>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87725" y="53975"/>
            <a:ext cx="243205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432747"/>
            <a:ext cx="7772400" cy="2077216"/>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2019/2/22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pic>
        <p:nvPicPr>
          <p:cNvPr id="10"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1450088"/>
            <a:ext cx="9144000"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1271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2019/2/22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110969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2019/2/22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047743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grpSp>
        <p:nvGrpSpPr>
          <p:cNvPr id="11" name="図形グループ 6"/>
          <p:cNvGrpSpPr>
            <a:grpSpLocks/>
          </p:cNvGrpSpPr>
          <p:nvPr userDrawn="1"/>
        </p:nvGrpSpPr>
        <p:grpSpPr bwMode="auto">
          <a:xfrm>
            <a:off x="6697663" y="5384800"/>
            <a:ext cx="2446337" cy="1473200"/>
            <a:chOff x="6697133" y="5385328"/>
            <a:chExt cx="2446867" cy="1472672"/>
          </a:xfrm>
        </p:grpSpPr>
        <p:pic>
          <p:nvPicPr>
            <p:cNvPr id="12" name="図 4" descr="ロゴマーク＋ロゴタイプ.pdf"/>
            <p:cNvPicPr>
              <a:picLocks noChangeAspect="1"/>
            </p:cNvPicPr>
            <p:nvPr/>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6763808" y="5385329"/>
              <a:ext cx="2380192" cy="147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フリーフォーム 12"/>
            <p:cNvSpPr/>
            <p:nvPr/>
          </p:nvSpPr>
          <p:spPr>
            <a:xfrm>
              <a:off x="6697133" y="5385328"/>
              <a:ext cx="2446867" cy="1472672"/>
            </a:xfrm>
            <a:custGeom>
              <a:avLst/>
              <a:gdLst>
                <a:gd name="connsiteX0" fmla="*/ 14287 w 2466975"/>
                <a:gd name="connsiteY0" fmla="*/ 1304925 h 1304925"/>
                <a:gd name="connsiteX1" fmla="*/ 2466975 w 2466975"/>
                <a:gd name="connsiteY1" fmla="*/ 0 h 1304925"/>
                <a:gd name="connsiteX2" fmla="*/ 0 w 2466975"/>
                <a:gd name="connsiteY2" fmla="*/ 0 h 1304925"/>
                <a:gd name="connsiteX3" fmla="*/ 14287 w 2466975"/>
                <a:gd name="connsiteY3" fmla="*/ 1304925 h 1304925"/>
                <a:gd name="connsiteX0" fmla="*/ 65505 w 2466975"/>
                <a:gd name="connsiteY0" fmla="*/ 1304925 h 1304925"/>
                <a:gd name="connsiteX1" fmla="*/ 2466975 w 2466975"/>
                <a:gd name="connsiteY1" fmla="*/ 0 h 1304925"/>
                <a:gd name="connsiteX2" fmla="*/ 0 w 2466975"/>
                <a:gd name="connsiteY2" fmla="*/ 0 h 1304925"/>
                <a:gd name="connsiteX3" fmla="*/ 65505 w 2466975"/>
                <a:gd name="connsiteY3" fmla="*/ 1304925 h 1304925"/>
              </a:gdLst>
              <a:ahLst/>
              <a:cxnLst>
                <a:cxn ang="0">
                  <a:pos x="connsiteX0" y="connsiteY0"/>
                </a:cxn>
                <a:cxn ang="0">
                  <a:pos x="connsiteX1" y="connsiteY1"/>
                </a:cxn>
                <a:cxn ang="0">
                  <a:pos x="connsiteX2" y="connsiteY2"/>
                </a:cxn>
                <a:cxn ang="0">
                  <a:pos x="connsiteX3" y="connsiteY3"/>
                </a:cxn>
              </a:cxnLst>
              <a:rect l="l" t="t" r="r" b="b"/>
              <a:pathLst>
                <a:path w="2466975" h="1304925">
                  <a:moveTo>
                    <a:pt x="65505" y="1304925"/>
                  </a:moveTo>
                  <a:lnTo>
                    <a:pt x="2466975" y="0"/>
                  </a:lnTo>
                  <a:lnTo>
                    <a:pt x="0" y="0"/>
                  </a:lnTo>
                  <a:lnTo>
                    <a:pt x="65505" y="1304925"/>
                  </a:lnTo>
                  <a:close/>
                </a:path>
              </a:pathLst>
            </a:cu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grpSp>
      <p:pic>
        <p:nvPicPr>
          <p:cNvPr id="14" name="図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670800" y="6299200"/>
            <a:ext cx="14097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787941"/>
            <a:ext cx="9144000"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58998" y="127508"/>
            <a:ext cx="7627701" cy="660433"/>
          </a:xfrm>
        </p:spPr>
        <p:txBody>
          <a:bodyPr>
            <a:normAutofit/>
          </a:bodyPr>
          <a:lstStyle>
            <a:lvl1pPr>
              <a:defRPr sz="40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58999" y="1037685"/>
            <a:ext cx="78867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2019/2/22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474124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2019/2/22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063592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2019/2/22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16441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9D6E6425-26CA-4FA9-9A49-01310C10763C}" type="datetimeFigureOut">
              <a:rPr kumimoji="1" lang="ja-JP" altLang="en-US" smtClean="0"/>
              <a:t>2019/2/22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4040391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9D6E6425-26CA-4FA9-9A49-01310C10763C}" type="datetimeFigureOut">
              <a:rPr kumimoji="1" lang="ja-JP" altLang="en-US" smtClean="0"/>
              <a:t>2019/2/22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875110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E6425-26CA-4FA9-9A49-01310C10763C}" type="datetimeFigureOut">
              <a:rPr kumimoji="1" lang="ja-JP" altLang="en-US" smtClean="0"/>
              <a:t>2019/2/22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05195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2019/2/22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13489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2019/2/22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720222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E6425-26CA-4FA9-9A49-01310C10763C}" type="datetimeFigureOut">
              <a:rPr kumimoji="1" lang="ja-JP" altLang="en-US" smtClean="0"/>
              <a:t>2019/2/22</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19256665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6.pn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4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0.png"/><Relationship Id="rId5" Type="http://schemas.openxmlformats.org/officeDocument/2006/relationships/image" Target="../media/image30.png"/><Relationship Id="rId10" Type="http://schemas.openxmlformats.org/officeDocument/2006/relationships/image" Target="../media/image34.png"/><Relationship Id="rId4" Type="http://schemas.openxmlformats.org/officeDocument/2006/relationships/image" Target="../media/image38.pn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7.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1896532"/>
            <a:ext cx="9144000" cy="944563"/>
          </a:xfrm>
        </p:spPr>
        <p:txBody>
          <a:bodyPr>
            <a:noAutofit/>
          </a:bodyPr>
          <a:lstStyle/>
          <a:p>
            <a:r>
              <a:rPr lang="ja-JP" altLang="en-US" sz="2400" dirty="0" smtClean="0"/>
              <a:t>広域センサネットワークを用いたトラッキングサービスにおける</a:t>
            </a:r>
            <a:r>
              <a:rPr lang="en-US" altLang="ja-JP" sz="2400" dirty="0"/>
              <a:t/>
            </a:r>
            <a:br>
              <a:rPr lang="en-US" altLang="ja-JP" sz="2400" dirty="0"/>
            </a:br>
            <a:r>
              <a:rPr lang="ja-JP" altLang="en-US" sz="2400" dirty="0" smtClean="0"/>
              <a:t>サービスに不要なプライバシデータ流出比の定量評価</a:t>
            </a:r>
            <a:endParaRPr kumimoji="1" lang="ja-JP" altLang="en-US" sz="2400" dirty="0"/>
          </a:p>
        </p:txBody>
      </p:sp>
      <p:sp>
        <p:nvSpPr>
          <p:cNvPr id="3" name="サブタイトル 2"/>
          <p:cNvSpPr>
            <a:spLocks noGrp="1"/>
          </p:cNvSpPr>
          <p:nvPr>
            <p:ph type="subTitle" idx="1"/>
          </p:nvPr>
        </p:nvSpPr>
        <p:spPr>
          <a:xfrm>
            <a:off x="1143000" y="3360420"/>
            <a:ext cx="6858000" cy="994410"/>
          </a:xfrm>
        </p:spPr>
        <p:txBody>
          <a:bodyPr/>
          <a:lstStyle/>
          <a:p>
            <a:r>
              <a:rPr kumimoji="1" lang="en-US" altLang="ja-JP" dirty="0" smtClean="0"/>
              <a:t>2019</a:t>
            </a:r>
            <a:r>
              <a:rPr kumimoji="1" lang="ja-JP" altLang="en-US" dirty="0" smtClean="0"/>
              <a:t>年</a:t>
            </a:r>
            <a:r>
              <a:rPr kumimoji="1" lang="en-US" altLang="ja-JP" dirty="0" smtClean="0"/>
              <a:t>1</a:t>
            </a:r>
            <a:r>
              <a:rPr kumimoji="1" lang="ja-JP" altLang="en-US" dirty="0" smtClean="0"/>
              <a:t>月</a:t>
            </a:r>
            <a:r>
              <a:rPr lang="en-US" altLang="ja-JP" dirty="0" smtClean="0"/>
              <a:t>2</a:t>
            </a:r>
            <a:r>
              <a:rPr lang="en-US" altLang="ja-JP" dirty="0"/>
              <a:t>8</a:t>
            </a:r>
            <a:r>
              <a:rPr kumimoji="1" lang="ja-JP" altLang="en-US" dirty="0" smtClean="0"/>
              <a:t>日</a:t>
            </a:r>
            <a:endParaRPr kumimoji="1" lang="en-US" altLang="ja-JP" dirty="0" smtClean="0"/>
          </a:p>
          <a:p>
            <a:r>
              <a:rPr lang="ja-JP" altLang="en-US" dirty="0"/>
              <a:t>卒業研究発表会</a:t>
            </a:r>
            <a:endParaRPr kumimoji="1" lang="ja-JP" altLang="en-US" dirty="0"/>
          </a:p>
        </p:txBody>
      </p:sp>
      <p:sp>
        <p:nvSpPr>
          <p:cNvPr id="4" name="テキスト ボックス 3"/>
          <p:cNvSpPr txBox="1"/>
          <p:nvPr/>
        </p:nvSpPr>
        <p:spPr>
          <a:xfrm>
            <a:off x="2784539" y="4572000"/>
            <a:ext cx="3794760" cy="1200329"/>
          </a:xfrm>
          <a:prstGeom prst="rect">
            <a:avLst/>
          </a:prstGeom>
          <a:noFill/>
        </p:spPr>
        <p:txBody>
          <a:bodyPr wrap="square" rtlCol="0">
            <a:spAutoFit/>
          </a:bodyPr>
          <a:lstStyle/>
          <a:p>
            <a:r>
              <a:rPr lang="ja-JP" altLang="en-US" dirty="0" smtClean="0">
                <a:latin typeface="HGｺﾞｼｯｸM" panose="020B0609000000000000" pitchFamily="49" charset="-128"/>
                <a:ea typeface="HGｺﾞｼｯｸM" panose="020B0609000000000000" pitchFamily="49" charset="-128"/>
              </a:rPr>
              <a:t>国立高専機構 </a:t>
            </a:r>
            <a:r>
              <a:rPr lang="zh-TW" altLang="en-US" dirty="0" smtClean="0">
                <a:latin typeface="HGｺﾞｼｯｸM" panose="020B0609000000000000" pitchFamily="49" charset="-128"/>
                <a:ea typeface="HGｺﾞｼｯｸM" panose="020B0609000000000000" pitchFamily="49" charset="-128"/>
              </a:rPr>
              <a:t>小山</a:t>
            </a:r>
            <a:r>
              <a:rPr lang="ja-JP" altLang="en-US" dirty="0" smtClean="0">
                <a:latin typeface="HGｺﾞｼｯｸM" panose="020B0609000000000000" pitchFamily="49" charset="-128"/>
                <a:ea typeface="HGｺﾞｼｯｸM" panose="020B0609000000000000" pitchFamily="49" charset="-128"/>
              </a:rPr>
              <a:t>高専 田村 崚</a:t>
            </a:r>
            <a:endParaRPr lang="en-US" altLang="ja-JP" dirty="0">
              <a:latin typeface="HGｺﾞｼｯｸM" panose="020B0609000000000000" pitchFamily="49" charset="-128"/>
              <a:ea typeface="HGｺﾞｼｯｸM" panose="020B0609000000000000" pitchFamily="49" charset="-128"/>
            </a:endParaRPr>
          </a:p>
          <a:p>
            <a:r>
              <a:rPr lang="ja-JP" altLang="en-US" dirty="0">
                <a:latin typeface="HGｺﾞｼｯｸM" panose="020B0609000000000000" pitchFamily="49" charset="-128"/>
                <a:ea typeface="HGｺﾞｼｯｸM" panose="020B0609000000000000" pitchFamily="49" charset="-128"/>
              </a:rPr>
              <a:t>国立高専機構 </a:t>
            </a:r>
            <a:r>
              <a:rPr lang="zh-TW" altLang="en-US" dirty="0">
                <a:latin typeface="HGｺﾞｼｯｸM" panose="020B0609000000000000" pitchFamily="49" charset="-128"/>
                <a:ea typeface="HGｺﾞｼｯｸM" panose="020B0609000000000000" pitchFamily="49" charset="-128"/>
              </a:rPr>
              <a:t>小山</a:t>
            </a:r>
            <a:r>
              <a:rPr lang="ja-JP" altLang="en-US" dirty="0" smtClean="0">
                <a:latin typeface="HGｺﾞｼｯｸM" panose="020B0609000000000000" pitchFamily="49" charset="-128"/>
                <a:ea typeface="HGｺﾞｼｯｸM" panose="020B0609000000000000" pitchFamily="49" charset="-128"/>
              </a:rPr>
              <a:t>高専 </a:t>
            </a:r>
            <a:r>
              <a:rPr lang="zh-TW" altLang="en-US" dirty="0" smtClean="0">
                <a:latin typeface="HGｺﾞｼｯｸM" panose="020B0609000000000000" pitchFamily="49" charset="-128"/>
                <a:ea typeface="HGｺﾞｼｯｸM" panose="020B0609000000000000" pitchFamily="49" charset="-128"/>
              </a:rPr>
              <a:t>干川</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尚人</a:t>
            </a:r>
          </a:p>
          <a:p>
            <a:r>
              <a:rPr lang="zh-TW" altLang="en-US" dirty="0" smtClean="0">
                <a:latin typeface="HGｺﾞｼｯｸM" panose="020B0609000000000000" pitchFamily="49" charset="-128"/>
                <a:ea typeface="HGｺﾞｼｯｸM" panose="020B0609000000000000" pitchFamily="49" charset="-128"/>
              </a:rPr>
              <a:t>千葉大学</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下馬場 </a:t>
            </a:r>
            <a:r>
              <a:rPr lang="zh-TW" altLang="en-US" dirty="0">
                <a:latin typeface="HGｺﾞｼｯｸM" panose="020B0609000000000000" pitchFamily="49" charset="-128"/>
                <a:ea typeface="HGｺﾞｼｯｸM" panose="020B0609000000000000" pitchFamily="49" charset="-128"/>
              </a:rPr>
              <a:t>朋禄</a:t>
            </a:r>
          </a:p>
          <a:p>
            <a:r>
              <a:rPr lang="zh-TW" altLang="en-US" dirty="0">
                <a:latin typeface="HGｺﾞｼｯｸM" panose="020B0609000000000000" pitchFamily="49" charset="-128"/>
                <a:ea typeface="HGｺﾞｼｯｸM" panose="020B0609000000000000" pitchFamily="49" charset="-128"/>
              </a:rPr>
              <a:t>千葉</a:t>
            </a:r>
            <a:r>
              <a:rPr lang="zh-TW" altLang="en-US" dirty="0" smtClean="0">
                <a:latin typeface="HGｺﾞｼｯｸM" panose="020B0609000000000000" pitchFamily="49" charset="-128"/>
                <a:ea typeface="HGｺﾞｼｯｸM" panose="020B0609000000000000" pitchFamily="49" charset="-128"/>
              </a:rPr>
              <a:t>大学</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伊藤 </a:t>
            </a:r>
            <a:r>
              <a:rPr lang="zh-TW" altLang="en-US" dirty="0">
                <a:latin typeface="HGｺﾞｼｯｸM" panose="020B0609000000000000" pitchFamily="49" charset="-128"/>
                <a:ea typeface="HGｺﾞｼｯｸM" panose="020B0609000000000000" pitchFamily="49" charset="-128"/>
              </a:rPr>
              <a:t>智</a:t>
            </a:r>
            <a:r>
              <a:rPr lang="zh-TW" altLang="en-US" dirty="0" smtClean="0">
                <a:latin typeface="HGｺﾞｼｯｸM" panose="020B0609000000000000" pitchFamily="49" charset="-128"/>
                <a:ea typeface="HGｺﾞｼｯｸM" panose="020B0609000000000000" pitchFamily="49" charset="-128"/>
              </a:rPr>
              <a:t>義</a:t>
            </a:r>
            <a:endParaRPr lang="zh-TW" altLang="en-US" dirty="0">
              <a:latin typeface="HGｺﾞｼｯｸM" panose="020B0609000000000000" pitchFamily="49" charset="-128"/>
              <a:ea typeface="HGｺﾞｼｯｸM" panose="020B0609000000000000" pitchFamily="49" charset="-128"/>
            </a:endParaRPr>
          </a:p>
        </p:txBody>
      </p:sp>
    </p:spTree>
    <p:extLst>
      <p:ext uri="{BB962C8B-B14F-4D97-AF65-F5344CB8AC3E}">
        <p14:creationId xmlns:p14="http://schemas.microsoft.com/office/powerpoint/2010/main" val="24504838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下矢印 24"/>
          <p:cNvSpPr/>
          <p:nvPr/>
        </p:nvSpPr>
        <p:spPr>
          <a:xfrm>
            <a:off x="625374" y="2684940"/>
            <a:ext cx="504000" cy="2550912"/>
          </a:xfrm>
          <a:prstGeom prst="downArrow">
            <a:avLst>
              <a:gd name="adj1" fmla="val 332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曲折矢印 35"/>
          <p:cNvSpPr/>
          <p:nvPr/>
        </p:nvSpPr>
        <p:spPr>
          <a:xfrm rot="16200000" flipH="1">
            <a:off x="2888807" y="-676657"/>
            <a:ext cx="2160000" cy="6652684"/>
          </a:xfrm>
          <a:prstGeom prst="bentArrow">
            <a:avLst>
              <a:gd name="adj1" fmla="val 7809"/>
              <a:gd name="adj2" fmla="val 10785"/>
              <a:gd name="adj3" fmla="val 2500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pic>
        <p:nvPicPr>
          <p:cNvPr id="26" name="Picture 4" descr="いろいろな防犯カメラを気にする人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621" y="3576947"/>
            <a:ext cx="2032556" cy="2032556"/>
          </a:xfrm>
          <a:prstGeom prst="rect">
            <a:avLst/>
          </a:prstGeom>
          <a:noFill/>
          <a:extLst>
            <a:ext uri="{909E8E84-426E-40DD-AFC4-6F175D3DCCD1}">
              <a14:hiddenFill xmlns:a14="http://schemas.microsoft.com/office/drawing/2010/main">
                <a:solidFill>
                  <a:srgbClr val="FFFFFF"/>
                </a:solidFill>
              </a14:hiddenFill>
            </a:ext>
          </a:extLst>
        </p:spPr>
      </p:pic>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2586557" y="1043304"/>
            <a:ext cx="1551480" cy="400110"/>
          </a:xfrm>
          <a:prstGeom prst="rect">
            <a:avLst/>
          </a:prstGeom>
          <a:noFill/>
        </p:spPr>
        <p:txBody>
          <a:bodyPr wrap="square" rtlCol="0">
            <a:spAutoFit/>
          </a:bodyPr>
          <a:lstStyle/>
          <a:p>
            <a:r>
              <a:rPr kumimoji="1" lang="ja-JP" altLang="en-US" sz="2000" dirty="0" smtClean="0"/>
              <a:t>オープン</a:t>
            </a:r>
            <a:r>
              <a:rPr kumimoji="1" lang="en-US" altLang="ja-JP" sz="2000" dirty="0" err="1" smtClean="0"/>
              <a:t>IoT</a:t>
            </a:r>
            <a:endParaRPr kumimoji="1" lang="ja-JP" altLang="en-US" sz="2000" dirty="0"/>
          </a:p>
        </p:txBody>
      </p:sp>
      <p:sp>
        <p:nvSpPr>
          <p:cNvPr id="19" name="テキスト ボックス 18"/>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966116" y="1024456"/>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solidFill>
            <a:schemeClr val="bg1"/>
          </a:solid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grpSp>
        <p:nvGrpSpPr>
          <p:cNvPr id="28" name="グループ化 27"/>
          <p:cNvGrpSpPr/>
          <p:nvPr/>
        </p:nvGrpSpPr>
        <p:grpSpPr>
          <a:xfrm>
            <a:off x="199959" y="5216619"/>
            <a:ext cx="2558094" cy="1166977"/>
            <a:chOff x="194419" y="2425078"/>
            <a:chExt cx="2558094" cy="1166977"/>
          </a:xfrm>
        </p:grpSpPr>
        <p:sp>
          <p:nvSpPr>
            <p:cNvPr id="32" name="楕円 37"/>
            <p:cNvSpPr/>
            <p:nvPr/>
          </p:nvSpPr>
          <p:spPr>
            <a:xfrm>
              <a:off x="194419" y="2425078"/>
              <a:ext cx="1878127" cy="111210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215884" y="2945724"/>
              <a:ext cx="2536629" cy="646331"/>
            </a:xfrm>
            <a:prstGeom prst="rect">
              <a:avLst/>
            </a:prstGeom>
            <a:solidFill>
              <a:schemeClr val="bg1"/>
            </a:solidFill>
            <a:ln w="38100">
              <a:solidFill>
                <a:srgbClr val="0070C0"/>
              </a:solidFill>
            </a:ln>
          </p:spPr>
          <p:txBody>
            <a:bodyPr wrap="square" rtlCol="0">
              <a:spAutoFit/>
            </a:bodyPr>
            <a:lstStyle/>
            <a:p>
              <a:r>
                <a:rPr kumimoji="1" lang="ja-JP" altLang="en-US" dirty="0" smtClean="0"/>
                <a:t>高度な画像処理技術が全て悪用されかねない</a:t>
              </a:r>
              <a:endParaRPr kumimoji="1" lang="ja-JP" altLang="en-US" dirty="0"/>
            </a:p>
          </p:txBody>
        </p:sp>
        <p:sp>
          <p:nvSpPr>
            <p:cNvPr id="34" name="テキスト ボックス 33"/>
            <p:cNvSpPr txBox="1"/>
            <p:nvPr/>
          </p:nvSpPr>
          <p:spPr>
            <a:xfrm>
              <a:off x="250618" y="2589736"/>
              <a:ext cx="1756528" cy="400110"/>
            </a:xfrm>
            <a:prstGeom prst="rect">
              <a:avLst/>
            </a:prstGeom>
            <a:noFill/>
          </p:spPr>
          <p:txBody>
            <a:bodyPr wrap="square" rtlCol="0">
              <a:spAutoFit/>
            </a:bodyPr>
            <a:lstStyle/>
            <a:p>
              <a:r>
                <a:rPr kumimoji="1" lang="ja-JP" altLang="en-US" sz="2000" dirty="0" smtClean="0">
                  <a:solidFill>
                    <a:schemeClr val="bg1"/>
                  </a:solidFill>
                </a:rPr>
                <a:t>デメリット化</a:t>
              </a:r>
              <a:endParaRPr kumimoji="1" lang="ja-JP" altLang="en-US" sz="2000" dirty="0">
                <a:solidFill>
                  <a:schemeClr val="bg1"/>
                </a:solidFill>
              </a:endParaRPr>
            </a:p>
          </p:txBody>
        </p:sp>
      </p:grpSp>
      <p:sp>
        <p:nvSpPr>
          <p:cNvPr id="35" name="テキスト ボックス 34"/>
          <p:cNvSpPr txBox="1"/>
          <p:nvPr/>
        </p:nvSpPr>
        <p:spPr>
          <a:xfrm>
            <a:off x="177582" y="3036588"/>
            <a:ext cx="22565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一方，</a:t>
            </a:r>
            <a:r>
              <a:rPr kumimoji="1" lang="en-US" altLang="ja-JP" dirty="0" smtClean="0"/>
              <a:t/>
            </a:r>
            <a:br>
              <a:rPr kumimoji="1" lang="en-US" altLang="ja-JP" dirty="0" smtClean="0"/>
            </a:br>
            <a:r>
              <a:rPr kumimoji="1" lang="ja-JP" altLang="en-US" dirty="0" smtClean="0">
                <a:solidFill>
                  <a:srgbClr val="0070C0"/>
                </a:solidFill>
              </a:rPr>
              <a:t>非サービス利用者の</a:t>
            </a:r>
            <a:r>
              <a:rPr kumimoji="1" lang="en-US" altLang="ja-JP" dirty="0" smtClean="0">
                <a:solidFill>
                  <a:srgbClr val="0070C0"/>
                </a:solidFill>
              </a:rPr>
              <a:t/>
            </a:r>
            <a:br>
              <a:rPr kumimoji="1" lang="en-US" altLang="ja-JP" dirty="0" smtClean="0">
                <a:solidFill>
                  <a:srgbClr val="0070C0"/>
                </a:solidFill>
              </a:rPr>
            </a:br>
            <a:r>
              <a:rPr kumimoji="1" lang="ja-JP" altLang="en-US" dirty="0" smtClean="0">
                <a:solidFill>
                  <a:srgbClr val="0070C0"/>
                </a:solidFill>
              </a:rPr>
              <a:t>センシング</a:t>
            </a:r>
            <a:r>
              <a:rPr kumimoji="1" lang="ja-JP" altLang="en-US" dirty="0" smtClean="0"/>
              <a:t>が起こる</a:t>
            </a:r>
            <a:endParaRPr kumimoji="1" lang="ja-JP" altLang="en-US" dirty="0"/>
          </a:p>
        </p:txBody>
      </p:sp>
      <p:grpSp>
        <p:nvGrpSpPr>
          <p:cNvPr id="38" name="グループ化 37"/>
          <p:cNvGrpSpPr/>
          <p:nvPr/>
        </p:nvGrpSpPr>
        <p:grpSpPr>
          <a:xfrm>
            <a:off x="3134605" y="4344080"/>
            <a:ext cx="6007743" cy="1624807"/>
            <a:chOff x="4673939" y="4711950"/>
            <a:chExt cx="3421971" cy="1624807"/>
          </a:xfrm>
        </p:grpSpPr>
        <p:sp>
          <p:nvSpPr>
            <p:cNvPr id="39" name="円/楕円 18"/>
            <p:cNvSpPr/>
            <p:nvPr/>
          </p:nvSpPr>
          <p:spPr>
            <a:xfrm>
              <a:off x="4673939" y="4711950"/>
              <a:ext cx="3310467" cy="1624807"/>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40" name="テキスト ボックス 39"/>
            <p:cNvSpPr txBox="1"/>
            <p:nvPr/>
          </p:nvSpPr>
          <p:spPr>
            <a:xfrm>
              <a:off x="4746605" y="5125682"/>
              <a:ext cx="3349305" cy="830997"/>
            </a:xfrm>
            <a:prstGeom prst="rect">
              <a:avLst/>
            </a:prstGeom>
            <a:noFill/>
          </p:spPr>
          <p:txBody>
            <a:bodyPr wrap="square" rtlCol="0">
              <a:spAutoFit/>
            </a:bodyPr>
            <a:lstStyle/>
            <a:p>
              <a:pPr algn="ctr"/>
              <a:r>
                <a:rPr lang="ja-JP" altLang="en-US" sz="2400" dirty="0" smtClean="0">
                  <a:solidFill>
                    <a:srgbClr val="0070C0"/>
                  </a:solidFill>
                </a:rPr>
                <a:t>非サービス利用者のセンシング量</a:t>
              </a:r>
              <a:r>
                <a:rPr lang="ja-JP" altLang="en-US" sz="2400" dirty="0" smtClean="0"/>
                <a:t>を</a:t>
              </a:r>
              <a:r>
                <a:rPr lang="en-US" altLang="ja-JP" sz="2400" dirty="0" smtClean="0"/>
                <a:t/>
              </a:r>
              <a:br>
                <a:rPr lang="en-US" altLang="ja-JP" sz="2400" dirty="0" smtClean="0"/>
              </a:br>
              <a:r>
                <a:rPr lang="ja-JP" altLang="en-US" sz="2400" dirty="0" smtClean="0"/>
                <a:t>必要最小限にしたい！</a:t>
              </a:r>
              <a:endParaRPr kumimoji="1" lang="ja-JP" altLang="en-US" sz="2400" dirty="0"/>
            </a:p>
          </p:txBody>
        </p:sp>
      </p:grpSp>
    </p:spTree>
    <p:extLst>
      <p:ext uri="{BB962C8B-B14F-4D97-AF65-F5344CB8AC3E}">
        <p14:creationId xmlns:p14="http://schemas.microsoft.com/office/powerpoint/2010/main" val="1112058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sp>
        <p:nvSpPr>
          <p:cNvPr id="60" name="テキスト ボックス 59"/>
          <p:cNvSpPr txBox="1"/>
          <p:nvPr/>
        </p:nvSpPr>
        <p:spPr>
          <a:xfrm>
            <a:off x="64561" y="843061"/>
            <a:ext cx="5156655" cy="830997"/>
          </a:xfrm>
          <a:prstGeom prst="rect">
            <a:avLst/>
          </a:prstGeom>
          <a:noFill/>
        </p:spPr>
        <p:txBody>
          <a:bodyPr wrap="square" rtlCol="0">
            <a:spAutoFit/>
          </a:bodyPr>
          <a:lstStyle/>
          <a:p>
            <a:pPr algn="ctr"/>
            <a:r>
              <a:rPr kumimoji="1" lang="ja-JP" altLang="en-US" sz="2400" dirty="0" smtClean="0"/>
              <a:t>現在一般的に使われている</a:t>
            </a:r>
            <a:r>
              <a:rPr kumimoji="1" lang="en-US" altLang="ja-JP" sz="2400" dirty="0" smtClean="0"/>
              <a:t/>
            </a:r>
            <a:br>
              <a:rPr kumimoji="1" lang="en-US" altLang="ja-JP" sz="2400" dirty="0" smtClean="0"/>
            </a:br>
            <a:r>
              <a:rPr kumimoji="1" lang="ja-JP" altLang="en-US" sz="2400" dirty="0" smtClean="0"/>
              <a:t>クラウド型のサービスモデル</a:t>
            </a:r>
            <a:endParaRPr kumimoji="1" lang="ja-JP" altLang="en-US" sz="2400" dirty="0"/>
          </a:p>
        </p:txBody>
      </p:sp>
      <p:grpSp>
        <p:nvGrpSpPr>
          <p:cNvPr id="3" name="グループ化 2"/>
          <p:cNvGrpSpPr/>
          <p:nvPr/>
        </p:nvGrpSpPr>
        <p:grpSpPr>
          <a:xfrm>
            <a:off x="-85894" y="1628825"/>
            <a:ext cx="8916030" cy="4996611"/>
            <a:chOff x="-85894" y="1628825"/>
            <a:chExt cx="8916030" cy="4996611"/>
          </a:xfrm>
        </p:grpSpPr>
        <p:sp>
          <p:nvSpPr>
            <p:cNvPr id="42" name="楕円 16"/>
            <p:cNvSpPr/>
            <p:nvPr/>
          </p:nvSpPr>
          <p:spPr>
            <a:xfrm>
              <a:off x="4278216" y="1638964"/>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814824"/>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628825"/>
              <a:ext cx="2030844" cy="1219267"/>
              <a:chOff x="5712354" y="2150072"/>
              <a:chExt cx="4050771" cy="2431980"/>
            </a:xfrm>
          </p:grpSpPr>
          <p:pic>
            <p:nvPicPr>
              <p:cNvPr id="45" name="Picture 8" descr="サーバのイラスト（1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4">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4550"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直線矢印コネクタ 47"/>
            <p:cNvCxnSpPr>
              <a:stCxn id="47" idx="0"/>
            </p:cNvCxnSpPr>
            <p:nvPr/>
          </p:nvCxnSpPr>
          <p:spPr>
            <a:xfrm flipV="1">
              <a:off x="1335142" y="2841966"/>
              <a:ext cx="2236753"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5305098"/>
              <a:ext cx="7049367" cy="0"/>
            </a:xfrm>
            <a:prstGeom prst="line">
              <a:avLst/>
            </a:prstGeom>
          </p:spPr>
          <p:style>
            <a:lnRef idx="1">
              <a:schemeClr val="dk1"/>
            </a:lnRef>
            <a:fillRef idx="0">
              <a:schemeClr val="dk1"/>
            </a:fillRef>
            <a:effectRef idx="0">
              <a:schemeClr val="dk1"/>
            </a:effectRef>
            <a:fontRef idx="minor">
              <a:schemeClr val="tx1"/>
            </a:fontRef>
          </p:style>
        </p:cxnSp>
        <p:pic>
          <p:nvPicPr>
            <p:cNvPr id="61" name="Picture 2" descr="スマホの地図アプリを見ている人のイラスト（女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3854" y="214479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72370" y="2009698"/>
              <a:ext cx="330530" cy="60927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2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a:stCxn id="74" idx="0"/>
            </p:cNvCxnSpPr>
            <p:nvPr/>
          </p:nvCxnSpPr>
          <p:spPr>
            <a:xfrm flipV="1">
              <a:off x="2665880" y="2814824"/>
              <a:ext cx="1345366" cy="189808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94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直線矢印コネクタ 78"/>
            <p:cNvCxnSpPr>
              <a:stCxn id="78" idx="0"/>
              <a:endCxn id="46" idx="2"/>
            </p:cNvCxnSpPr>
            <p:nvPr/>
          </p:nvCxnSpPr>
          <p:spPr>
            <a:xfrm flipV="1">
              <a:off x="3940080" y="2848092"/>
              <a:ext cx="432041" cy="18648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82"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9791"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p:cNvCxnSpPr>
              <a:stCxn id="82" idx="0"/>
            </p:cNvCxnSpPr>
            <p:nvPr/>
          </p:nvCxnSpPr>
          <p:spPr>
            <a:xfrm flipH="1" flipV="1">
              <a:off x="4529803" y="2831458"/>
              <a:ext cx="710580" cy="1881447"/>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2050" name="Picture 2" descr="町のライン素材（木あり）"/>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0577"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87" name="直線矢印コネクタ 86"/>
            <p:cNvCxnSpPr>
              <a:stCxn id="86" idx="0"/>
            </p:cNvCxnSpPr>
            <p:nvPr/>
          </p:nvCxnSpPr>
          <p:spPr>
            <a:xfrm flipH="1" flipV="1">
              <a:off x="4736453" y="2841966"/>
              <a:ext cx="1834716"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109"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4361" y="5396109"/>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8331"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11380" y="5498341"/>
              <a:ext cx="922936" cy="9229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684721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sp>
        <p:nvSpPr>
          <p:cNvPr id="60" name="テキスト ボックス 59"/>
          <p:cNvSpPr txBox="1"/>
          <p:nvPr/>
        </p:nvSpPr>
        <p:spPr>
          <a:xfrm>
            <a:off x="64561" y="843061"/>
            <a:ext cx="7987239" cy="830997"/>
          </a:xfrm>
          <a:prstGeom prst="rect">
            <a:avLst/>
          </a:prstGeom>
          <a:noFill/>
        </p:spPr>
        <p:txBody>
          <a:bodyPr wrap="square" rtlCol="0">
            <a:spAutoFit/>
          </a:bodyPr>
          <a:lstStyle/>
          <a:p>
            <a:pPr algn="ctr"/>
            <a:r>
              <a:rPr kumimoji="1" lang="ja-JP" altLang="en-US" sz="2400" dirty="0" smtClean="0"/>
              <a:t>提案アーキテクチャ</a:t>
            </a:r>
            <a:endParaRPr kumimoji="1" lang="en-US" altLang="ja-JP" sz="2400" dirty="0" smtClean="0"/>
          </a:p>
          <a:p>
            <a:pPr algn="ctr"/>
            <a:r>
              <a:rPr lang="ja-JP" altLang="en-US" sz="2400" dirty="0"/>
              <a:t>「地産地消型</a:t>
            </a:r>
            <a:r>
              <a:rPr lang="ja-JP" altLang="en-US" sz="2400" dirty="0" smtClean="0"/>
              <a:t>ネットワークアーキテクチャ</a:t>
            </a:r>
            <a:r>
              <a:rPr lang="en-US" altLang="ja-JP" sz="2400" dirty="0" smtClean="0"/>
              <a:t>(LPLC</a:t>
            </a:r>
            <a:r>
              <a:rPr lang="ja-JP" altLang="en-US" sz="2400" dirty="0" smtClean="0"/>
              <a:t>モデル</a:t>
            </a:r>
            <a:r>
              <a:rPr lang="en-US" altLang="ja-JP" sz="2400" dirty="0" smtClean="0"/>
              <a:t>)</a:t>
            </a:r>
            <a:r>
              <a:rPr lang="ja-JP" altLang="en-US" sz="2400" dirty="0" smtClean="0"/>
              <a:t>」</a:t>
            </a:r>
            <a:endParaRPr kumimoji="1" lang="ja-JP" altLang="en-US" sz="2400" dirty="0"/>
          </a:p>
        </p:txBody>
      </p:sp>
      <p:grpSp>
        <p:nvGrpSpPr>
          <p:cNvPr id="35" name="グループ化 34"/>
          <p:cNvGrpSpPr/>
          <p:nvPr/>
        </p:nvGrpSpPr>
        <p:grpSpPr>
          <a:xfrm>
            <a:off x="-85894" y="1628825"/>
            <a:ext cx="8916030" cy="4996611"/>
            <a:chOff x="-85894" y="1628825"/>
            <a:chExt cx="8916030" cy="4996611"/>
          </a:xfrm>
        </p:grpSpPr>
        <p:sp>
          <p:nvSpPr>
            <p:cNvPr id="42" name="楕円 16"/>
            <p:cNvSpPr/>
            <p:nvPr/>
          </p:nvSpPr>
          <p:spPr>
            <a:xfrm>
              <a:off x="4278216" y="1638964"/>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見守り</a:t>
              </a:r>
              <a:r>
                <a:rPr kumimoji="1" lang="ja-JP" altLang="en-US" sz="2000" dirty="0" smtClean="0">
                  <a:ln w="0"/>
                  <a:solidFill>
                    <a:schemeClr val="tx1"/>
                  </a:solidFill>
                  <a:effectLst>
                    <a:outerShdw blurRad="38100" dist="19050" dir="2700000" algn="tl" rotWithShape="0">
                      <a:schemeClr val="dk1">
                        <a:alpha val="40000"/>
                      </a:schemeClr>
                    </a:outerShdw>
                  </a:effectLst>
                </a:rPr>
                <a:t>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814824"/>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628825"/>
              <a:ext cx="2030844" cy="1219267"/>
              <a:chOff x="5712354" y="2150072"/>
              <a:chExt cx="4050771" cy="2431980"/>
            </a:xfrm>
          </p:grpSpPr>
          <p:pic>
            <p:nvPicPr>
              <p:cNvPr id="45" name="Picture 8" descr="サーバのイラスト（1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3">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8" name="直線矢印コネクタ 47"/>
            <p:cNvCxnSpPr/>
            <p:nvPr/>
          </p:nvCxnSpPr>
          <p:spPr>
            <a:xfrm>
              <a:off x="1361482" y="4018773"/>
              <a:ext cx="592725" cy="79598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4236870"/>
              <a:ext cx="7049367" cy="0"/>
            </a:xfrm>
            <a:prstGeom prst="line">
              <a:avLst/>
            </a:prstGeom>
          </p:spPr>
          <p:style>
            <a:lnRef idx="1">
              <a:schemeClr val="dk1"/>
            </a:lnRef>
            <a:fillRef idx="0">
              <a:schemeClr val="dk1"/>
            </a:fillRef>
            <a:effectRef idx="0">
              <a:schemeClr val="dk1"/>
            </a:effectRef>
            <a:fontRef idx="minor">
              <a:schemeClr val="tx1"/>
            </a:fontRef>
          </p:style>
        </p:cxnSp>
        <p:pic>
          <p:nvPicPr>
            <p:cNvPr id="61" name="Picture 2" descr="スマホの地図アプリを見ている人のイラスト（女性）"/>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3854" y="214479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72370" y="2009698"/>
              <a:ext cx="330530" cy="609272"/>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a:stCxn id="74" idx="2"/>
            </p:cNvCxnSpPr>
            <p:nvPr/>
          </p:nvCxnSpPr>
          <p:spPr>
            <a:xfrm flipH="1">
              <a:off x="2238977" y="4145860"/>
              <a:ext cx="426903" cy="61740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89488" y="3644677"/>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descr="ドーム形の防犯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89791" y="3644677"/>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町のライン素材（木あり）"/>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ドーム形の防犯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0577" y="3644677"/>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8331"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11380" y="5498341"/>
              <a:ext cx="922936" cy="92293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Wi-Fi無線ルー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95414" y="3550998"/>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Wi-Fi無線ルー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41984" y="3550998"/>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Wi-Fi無線ルー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42939" y="3550998"/>
              <a:ext cx="699093" cy="699093"/>
            </a:xfrm>
            <a:prstGeom prst="rect">
              <a:avLst/>
            </a:prstGeom>
            <a:noFill/>
            <a:extLst>
              <a:ext uri="{909E8E84-426E-40DD-AFC4-6F175D3DCCD1}">
                <a14:hiddenFill xmlns:a14="http://schemas.microsoft.com/office/drawing/2010/main">
                  <a:solidFill>
                    <a:srgbClr val="FFFFFF"/>
                  </a:solidFill>
                </a14:hiddenFill>
              </a:ext>
            </a:extLst>
          </p:spPr>
        </p:pic>
        <p:sp>
          <p:nvSpPr>
            <p:cNvPr id="3" name="円/楕円 2"/>
            <p:cNvSpPr/>
            <p:nvPr/>
          </p:nvSpPr>
          <p:spPr>
            <a:xfrm>
              <a:off x="450503" y="4267765"/>
              <a:ext cx="3255164" cy="2357671"/>
            </a:xfrm>
            <a:prstGeom prst="ellipse">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74" name="Picture 4" descr="ドーム形の防犯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15288" y="3644677"/>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ドーム形の防犯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4550" y="3644677"/>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Wi-Fi無線ルー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1482" y="3550998"/>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Wi-Fi無線ルー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16827" y="3550998"/>
              <a:ext cx="699093" cy="69909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直線矢印コネクタ 32"/>
            <p:cNvCxnSpPr/>
            <p:nvPr/>
          </p:nvCxnSpPr>
          <p:spPr>
            <a:xfrm flipV="1">
              <a:off x="2468344" y="2660576"/>
              <a:ext cx="1764617" cy="2250198"/>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38" name="Picture 4" descr="旅行に行く学生のイラスト（学ラン・男性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38977" y="5203976"/>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スマートフォン・スマホ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7676" y="4670053"/>
              <a:ext cx="879814" cy="879814"/>
            </a:xfrm>
            <a:prstGeom prst="rect">
              <a:avLst/>
            </a:prstGeom>
            <a:noFill/>
            <a:extLst>
              <a:ext uri="{909E8E84-426E-40DD-AFC4-6F175D3DCCD1}">
                <a14:hiddenFill xmlns:a14="http://schemas.microsoft.com/office/drawing/2010/main">
                  <a:solidFill>
                    <a:srgbClr val="FFFFFF"/>
                  </a:solidFill>
                </a14:hiddenFill>
              </a:ext>
            </a:extLst>
          </p:spPr>
        </p:pic>
        <p:sp>
          <p:nvSpPr>
            <p:cNvPr id="53" name="楕円 16"/>
            <p:cNvSpPr/>
            <p:nvPr/>
          </p:nvSpPr>
          <p:spPr>
            <a:xfrm>
              <a:off x="719018" y="5517837"/>
              <a:ext cx="1770584" cy="824041"/>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endParaRPr kumimoji="1" lang="en-US" altLang="ja-JP" sz="2000" dirty="0" smtClean="0">
                <a:ln w="0"/>
                <a:solidFill>
                  <a:schemeClr val="tx1"/>
                </a:solidFill>
                <a:effectLst>
                  <a:outerShdw blurRad="38100" dist="19050" dir="2700000" algn="tl" rotWithShape="0">
                    <a:schemeClr val="dk1">
                      <a:alpha val="40000"/>
                    </a:schemeClr>
                  </a:outerShdw>
                </a:effectLst>
              </a:endParaRPr>
            </a:p>
            <a:p>
              <a:pPr algn="ctr"/>
              <a:r>
                <a:rPr kumimoji="1" lang="ja-JP" altLang="en-US" sz="2000" dirty="0" smtClean="0">
                  <a:ln w="0"/>
                  <a:solidFill>
                    <a:schemeClr val="tx1"/>
                  </a:solidFill>
                  <a:effectLst>
                    <a:outerShdw blurRad="38100" dist="19050" dir="2700000" algn="tl" rotWithShape="0">
                      <a:schemeClr val="dk1">
                        <a:alpha val="40000"/>
                      </a:schemeClr>
                    </a:outerShdw>
                  </a:effectLst>
                </a:rPr>
                <a:t>顔認識</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5527568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8" name="テキスト ボックス 7"/>
          <p:cNvSpPr txBox="1"/>
          <p:nvPr/>
        </p:nvSpPr>
        <p:spPr>
          <a:xfrm>
            <a:off x="863600" y="1151466"/>
            <a:ext cx="7391401" cy="1384995"/>
          </a:xfrm>
          <a:prstGeom prst="rect">
            <a:avLst/>
          </a:prstGeom>
          <a:noFill/>
        </p:spPr>
        <p:txBody>
          <a:bodyPr wrap="square" rtlCol="0">
            <a:spAutoFit/>
          </a:bodyPr>
          <a:lstStyle/>
          <a:p>
            <a:r>
              <a:rPr kumimoji="1" lang="en-US" altLang="ja-JP" sz="2800" dirty="0" smtClean="0"/>
              <a:t>LPLC</a:t>
            </a:r>
            <a:r>
              <a:rPr kumimoji="1" lang="ja-JP" altLang="en-US" sz="2800" dirty="0" smtClean="0"/>
              <a:t>モデルについて</a:t>
            </a:r>
            <a:r>
              <a:rPr kumimoji="1" lang="en-US" altLang="ja-JP" sz="2800" dirty="0" smtClean="0"/>
              <a:t/>
            </a:r>
            <a:br>
              <a:rPr kumimoji="1" lang="en-US" altLang="ja-JP" sz="2800" dirty="0" smtClean="0"/>
            </a:br>
            <a:r>
              <a:rPr kumimoji="1" lang="ja-JP" altLang="en-US" sz="2800" dirty="0" smtClean="0">
                <a:solidFill>
                  <a:srgbClr val="0070C0"/>
                </a:solidFill>
              </a:rPr>
              <a:t>定性評価</a:t>
            </a:r>
            <a:r>
              <a:rPr kumimoji="1" lang="ja-JP" altLang="en-US" sz="2800" dirty="0" smtClean="0"/>
              <a:t>から有効であるとわかっていた</a:t>
            </a:r>
            <a:r>
              <a:rPr lang="ja-JP" altLang="en-US" sz="2800" dirty="0" smtClean="0"/>
              <a:t>が</a:t>
            </a:r>
            <a:endParaRPr lang="en-US" altLang="ja-JP" sz="2800" dirty="0" smtClean="0"/>
          </a:p>
          <a:p>
            <a:r>
              <a:rPr kumimoji="1" lang="ja-JP" altLang="en-US" sz="2800" dirty="0" smtClean="0">
                <a:solidFill>
                  <a:srgbClr val="FF0000"/>
                </a:solidFill>
              </a:rPr>
              <a:t>定量評価</a:t>
            </a:r>
            <a:r>
              <a:rPr lang="ja-JP" altLang="en-US" sz="2800" dirty="0" smtClean="0"/>
              <a:t>には至っていなかった</a:t>
            </a:r>
            <a:endParaRPr kumimoji="1" lang="ja-JP" altLang="en-US" sz="2800" dirty="0"/>
          </a:p>
        </p:txBody>
      </p:sp>
      <p:graphicFrame>
        <p:nvGraphicFramePr>
          <p:cNvPr id="10" name="表 9"/>
          <p:cNvGraphicFramePr>
            <a:graphicFrameLocks noGrp="1"/>
          </p:cNvGraphicFramePr>
          <p:nvPr>
            <p:extLst>
              <p:ext uri="{D42A27DB-BD31-4B8C-83A1-F6EECF244321}">
                <p14:modId xmlns:p14="http://schemas.microsoft.com/office/powerpoint/2010/main" val="3694355820"/>
              </p:ext>
            </p:extLst>
          </p:nvPr>
        </p:nvGraphicFramePr>
        <p:xfrm>
          <a:off x="515351" y="2536461"/>
          <a:ext cx="7844955" cy="1601542"/>
        </p:xfrm>
        <a:graphic>
          <a:graphicData uri="http://schemas.openxmlformats.org/drawingml/2006/table">
            <a:tbl>
              <a:tblPr/>
              <a:tblGrid>
                <a:gridCol w="2539135">
                  <a:extLst>
                    <a:ext uri="{9D8B030D-6E8A-4147-A177-3AD203B41FA5}">
                      <a16:colId xmlns:a16="http://schemas.microsoft.com/office/drawing/2014/main" val="3933394759"/>
                    </a:ext>
                  </a:extLst>
                </a:gridCol>
                <a:gridCol w="1845503">
                  <a:extLst>
                    <a:ext uri="{9D8B030D-6E8A-4147-A177-3AD203B41FA5}">
                      <a16:colId xmlns:a16="http://schemas.microsoft.com/office/drawing/2014/main" val="2244594169"/>
                    </a:ext>
                  </a:extLst>
                </a:gridCol>
                <a:gridCol w="1845503">
                  <a:extLst>
                    <a:ext uri="{9D8B030D-6E8A-4147-A177-3AD203B41FA5}">
                      <a16:colId xmlns:a16="http://schemas.microsoft.com/office/drawing/2014/main" val="108495943"/>
                    </a:ext>
                  </a:extLst>
                </a:gridCol>
                <a:gridCol w="1614814">
                  <a:extLst>
                    <a:ext uri="{9D8B030D-6E8A-4147-A177-3AD203B41FA5}">
                      <a16:colId xmlns:a16="http://schemas.microsoft.com/office/drawing/2014/main" val="2781141005"/>
                    </a:ext>
                  </a:extLst>
                </a:gridCol>
              </a:tblGrid>
              <a:tr h="384110">
                <a:tc>
                  <a:txBody>
                    <a:bodyPr/>
                    <a:lstStyle/>
                    <a:p>
                      <a:pPr algn="ctr">
                        <a:lnSpc>
                          <a:spcPts val="900"/>
                        </a:lnSpc>
                        <a:spcAft>
                          <a:spcPts val="0"/>
                        </a:spcAft>
                      </a:pPr>
                      <a:r>
                        <a:rPr lang="en-US" sz="1600" kern="100" dirty="0">
                          <a:effectLst/>
                          <a:latin typeface="Meiryo UI" panose="020B0604030504040204" pitchFamily="50" charset="-128"/>
                          <a:ea typeface="Meiryo UI" panose="020B0604030504040204" pitchFamily="50" charset="-128"/>
                          <a:cs typeface="Times New Roman" panose="02020603050405020304" pitchFamily="18" charset="0"/>
                        </a:rPr>
                        <a:t> </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提案モデル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クラウドモデル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エッジモデル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6373754"/>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無関係なデータの流出性</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tabLst>
                          <a:tab pos="325755" algn="l"/>
                        </a:tabLst>
                      </a:pPr>
                      <a:r>
                        <a:rPr lang="ja-JP" sz="1600" kern="100" dirty="0">
                          <a:solidFill>
                            <a:srgbClr val="FF0000"/>
                          </a:solidFill>
                          <a:effectLst/>
                          <a:latin typeface="Meiryo UI" panose="020B0604030504040204" pitchFamily="50" charset="-128"/>
                          <a:ea typeface="Meiryo UI" panose="020B0604030504040204" pitchFamily="50" charset="-128"/>
                        </a:rPr>
                        <a:t>小</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2006969"/>
                  </a:ext>
                </a:extLst>
              </a:tr>
              <a:tr h="384110">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フィルタデータ</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の</a:t>
                      </a:r>
                      <a:r>
                        <a:rPr lang="ja-JP" altLang="en-US"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拡散</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性</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1174205"/>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データ保存の地域リスク</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影響なし</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影響あり</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000"/>
                        </a:lnSpc>
                        <a:spcAft>
                          <a:spcPts val="0"/>
                        </a:spcAft>
                        <a:tabLst>
                          <a:tab pos="325755" algn="l"/>
                        </a:tabLst>
                      </a:pPr>
                      <a:r>
                        <a:rPr lang="ja-JP" sz="1600" b="1" kern="100" dirty="0">
                          <a:solidFill>
                            <a:srgbClr val="FF0000"/>
                          </a:solidFill>
                          <a:effectLst/>
                          <a:latin typeface="Meiryo UI" panose="020B0604030504040204" pitchFamily="50" charset="-128"/>
                          <a:ea typeface="Meiryo UI" panose="020B0604030504040204" pitchFamily="50" charset="-128"/>
                        </a:rPr>
                        <a:t>影響なし</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1689701"/>
                  </a:ext>
                </a:extLst>
              </a:tr>
            </a:tbl>
          </a:graphicData>
        </a:graphic>
      </p:graphicFrame>
    </p:spTree>
    <p:extLst>
      <p:ext uri="{BB962C8B-B14F-4D97-AF65-F5344CB8AC3E}">
        <p14:creationId xmlns:p14="http://schemas.microsoft.com/office/powerpoint/2010/main" val="41757320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8" name="テキスト ボックス 7"/>
          <p:cNvSpPr txBox="1"/>
          <p:nvPr/>
        </p:nvSpPr>
        <p:spPr>
          <a:xfrm>
            <a:off x="863600" y="972000"/>
            <a:ext cx="7391401" cy="1384995"/>
          </a:xfrm>
          <a:prstGeom prst="rect">
            <a:avLst/>
          </a:prstGeom>
          <a:noFill/>
        </p:spPr>
        <p:txBody>
          <a:bodyPr wrap="square" rtlCol="0">
            <a:spAutoFit/>
          </a:bodyPr>
          <a:lstStyle/>
          <a:p>
            <a:r>
              <a:rPr kumimoji="1" lang="en-US" altLang="ja-JP" sz="2800" dirty="0" smtClean="0"/>
              <a:t>LPLC</a:t>
            </a:r>
            <a:r>
              <a:rPr kumimoji="1" lang="ja-JP" altLang="en-US" sz="2800" dirty="0" smtClean="0"/>
              <a:t>モデルについて</a:t>
            </a:r>
            <a:r>
              <a:rPr kumimoji="1" lang="en-US" altLang="ja-JP" sz="2800" dirty="0" smtClean="0"/>
              <a:t/>
            </a:r>
            <a:br>
              <a:rPr kumimoji="1" lang="en-US" altLang="ja-JP" sz="2800" dirty="0" smtClean="0"/>
            </a:br>
            <a:r>
              <a:rPr kumimoji="1" lang="ja-JP" altLang="en-US" sz="2800" dirty="0" smtClean="0">
                <a:solidFill>
                  <a:srgbClr val="0070C0"/>
                </a:solidFill>
              </a:rPr>
              <a:t>定性評価</a:t>
            </a:r>
            <a:r>
              <a:rPr kumimoji="1" lang="ja-JP" altLang="en-US" sz="2800" dirty="0" smtClean="0"/>
              <a:t>から有効であるとわかっていた</a:t>
            </a:r>
            <a:r>
              <a:rPr lang="ja-JP" altLang="en-US" sz="2800" dirty="0" smtClean="0"/>
              <a:t>が</a:t>
            </a:r>
            <a:endParaRPr lang="en-US" altLang="ja-JP" sz="2800" dirty="0" smtClean="0"/>
          </a:p>
          <a:p>
            <a:r>
              <a:rPr kumimoji="1" lang="ja-JP" altLang="en-US" sz="2800" dirty="0" smtClean="0">
                <a:solidFill>
                  <a:srgbClr val="FF0000"/>
                </a:solidFill>
              </a:rPr>
              <a:t>定量評価</a:t>
            </a:r>
            <a:r>
              <a:rPr lang="ja-JP" altLang="en-US" sz="2800" dirty="0" smtClean="0"/>
              <a:t>には至っていなかった</a:t>
            </a:r>
            <a:endParaRPr kumimoji="1" lang="ja-JP" altLang="en-US" sz="2800" dirty="0"/>
          </a:p>
        </p:txBody>
      </p:sp>
      <p:graphicFrame>
        <p:nvGraphicFramePr>
          <p:cNvPr id="10" name="表 9"/>
          <p:cNvGraphicFramePr>
            <a:graphicFrameLocks noGrp="1"/>
          </p:cNvGraphicFramePr>
          <p:nvPr>
            <p:extLst>
              <p:ext uri="{D42A27DB-BD31-4B8C-83A1-F6EECF244321}">
                <p14:modId xmlns:p14="http://schemas.microsoft.com/office/powerpoint/2010/main" val="1273776711"/>
              </p:ext>
            </p:extLst>
          </p:nvPr>
        </p:nvGraphicFramePr>
        <p:xfrm>
          <a:off x="515351" y="2356995"/>
          <a:ext cx="7844955" cy="1601542"/>
        </p:xfrm>
        <a:graphic>
          <a:graphicData uri="http://schemas.openxmlformats.org/drawingml/2006/table">
            <a:tbl>
              <a:tblPr/>
              <a:tblGrid>
                <a:gridCol w="2539135">
                  <a:extLst>
                    <a:ext uri="{9D8B030D-6E8A-4147-A177-3AD203B41FA5}">
                      <a16:colId xmlns:a16="http://schemas.microsoft.com/office/drawing/2014/main" val="3933394759"/>
                    </a:ext>
                  </a:extLst>
                </a:gridCol>
                <a:gridCol w="1845503">
                  <a:extLst>
                    <a:ext uri="{9D8B030D-6E8A-4147-A177-3AD203B41FA5}">
                      <a16:colId xmlns:a16="http://schemas.microsoft.com/office/drawing/2014/main" val="2244594169"/>
                    </a:ext>
                  </a:extLst>
                </a:gridCol>
                <a:gridCol w="1845503">
                  <a:extLst>
                    <a:ext uri="{9D8B030D-6E8A-4147-A177-3AD203B41FA5}">
                      <a16:colId xmlns:a16="http://schemas.microsoft.com/office/drawing/2014/main" val="108495943"/>
                    </a:ext>
                  </a:extLst>
                </a:gridCol>
                <a:gridCol w="1614814">
                  <a:extLst>
                    <a:ext uri="{9D8B030D-6E8A-4147-A177-3AD203B41FA5}">
                      <a16:colId xmlns:a16="http://schemas.microsoft.com/office/drawing/2014/main" val="2781141005"/>
                    </a:ext>
                  </a:extLst>
                </a:gridCol>
              </a:tblGrid>
              <a:tr h="384110">
                <a:tc>
                  <a:txBody>
                    <a:bodyPr/>
                    <a:lstStyle/>
                    <a:p>
                      <a:pPr algn="ctr">
                        <a:lnSpc>
                          <a:spcPts val="900"/>
                        </a:lnSpc>
                        <a:spcAft>
                          <a:spcPts val="0"/>
                        </a:spcAft>
                      </a:pPr>
                      <a:r>
                        <a:rPr lang="en-US" sz="1600" kern="100" dirty="0">
                          <a:effectLst/>
                          <a:latin typeface="Meiryo UI" panose="020B0604030504040204" pitchFamily="50" charset="-128"/>
                          <a:ea typeface="Meiryo UI" panose="020B0604030504040204" pitchFamily="50" charset="-128"/>
                          <a:cs typeface="Times New Roman" panose="02020603050405020304" pitchFamily="18" charset="0"/>
                        </a:rPr>
                        <a:t> </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提案モデル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クラウドモデル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エッジモデル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6373754"/>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無関係なデータの流出性</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tabLst>
                          <a:tab pos="325755" algn="l"/>
                        </a:tabLst>
                      </a:pPr>
                      <a:r>
                        <a:rPr lang="ja-JP" sz="1600" kern="100" dirty="0">
                          <a:solidFill>
                            <a:srgbClr val="FF0000"/>
                          </a:solidFill>
                          <a:effectLst/>
                          <a:latin typeface="Meiryo UI" panose="020B0604030504040204" pitchFamily="50" charset="-128"/>
                          <a:ea typeface="Meiryo UI" panose="020B0604030504040204" pitchFamily="50" charset="-128"/>
                        </a:rPr>
                        <a:t>小</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2006969"/>
                  </a:ext>
                </a:extLst>
              </a:tr>
              <a:tr h="384110">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フィルタデータ</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の</a:t>
                      </a:r>
                      <a:r>
                        <a:rPr lang="ja-JP" altLang="en-US"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拡散</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性</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1174205"/>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データ保存の地域リスク</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影響なし</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影響あり</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000"/>
                        </a:lnSpc>
                        <a:spcAft>
                          <a:spcPts val="0"/>
                        </a:spcAft>
                        <a:tabLst>
                          <a:tab pos="325755" algn="l"/>
                        </a:tabLst>
                      </a:pPr>
                      <a:r>
                        <a:rPr lang="ja-JP" sz="1600" b="1" kern="100" dirty="0">
                          <a:solidFill>
                            <a:srgbClr val="FF0000"/>
                          </a:solidFill>
                          <a:effectLst/>
                          <a:latin typeface="Meiryo UI" panose="020B0604030504040204" pitchFamily="50" charset="-128"/>
                          <a:ea typeface="Meiryo UI" panose="020B0604030504040204" pitchFamily="50" charset="-128"/>
                        </a:rPr>
                        <a:t>影響なし</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1689701"/>
                  </a:ext>
                </a:extLst>
              </a:tr>
            </a:tbl>
          </a:graphicData>
        </a:graphic>
      </p:graphicFrame>
      <p:sp>
        <p:nvSpPr>
          <p:cNvPr id="12" name="下矢印 11"/>
          <p:cNvSpPr/>
          <p:nvPr/>
        </p:nvSpPr>
        <p:spPr>
          <a:xfrm>
            <a:off x="4207934" y="4105515"/>
            <a:ext cx="728133" cy="618067"/>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円/楕円 12"/>
          <p:cNvSpPr/>
          <p:nvPr/>
        </p:nvSpPr>
        <p:spPr>
          <a:xfrm>
            <a:off x="1426633" y="4769810"/>
            <a:ext cx="6290733" cy="1549400"/>
          </a:xfrm>
          <a:prstGeom prst="ellipse">
            <a:avLst/>
          </a:prstGeom>
          <a:ln w="762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sz="2800" dirty="0" smtClean="0"/>
              <a:t>LPLC</a:t>
            </a:r>
            <a:r>
              <a:rPr kumimoji="1" lang="ja-JP" altLang="en-US" sz="2800" dirty="0" smtClean="0"/>
              <a:t>モデルの能力を</a:t>
            </a:r>
            <a:r>
              <a:rPr kumimoji="1" lang="en-US" altLang="ja-JP" sz="2800" dirty="0" smtClean="0"/>
              <a:t/>
            </a:r>
            <a:br>
              <a:rPr kumimoji="1" lang="en-US" altLang="ja-JP" sz="2800" dirty="0" smtClean="0"/>
            </a:br>
            <a:r>
              <a:rPr kumimoji="1" lang="ja-JP" altLang="en-US" sz="3600" dirty="0" smtClean="0">
                <a:solidFill>
                  <a:srgbClr val="FF0000"/>
                </a:solidFill>
              </a:rPr>
              <a:t>数字</a:t>
            </a:r>
            <a:r>
              <a:rPr kumimoji="1" lang="ja-JP" altLang="en-US" sz="2800" dirty="0" smtClean="0"/>
              <a:t>で評価する</a:t>
            </a:r>
            <a:endParaRPr kumimoji="1" lang="ja-JP" altLang="en-US" sz="2800" dirty="0"/>
          </a:p>
        </p:txBody>
      </p:sp>
      <p:sp>
        <p:nvSpPr>
          <p:cNvPr id="14" name="テキスト ボックス 13"/>
          <p:cNvSpPr txBox="1"/>
          <p:nvPr/>
        </p:nvSpPr>
        <p:spPr>
          <a:xfrm>
            <a:off x="1172633" y="4832798"/>
            <a:ext cx="1761066" cy="369332"/>
          </a:xfrm>
          <a:prstGeom prst="rect">
            <a:avLst/>
          </a:prstGeom>
          <a:solidFill>
            <a:schemeClr val="bg1"/>
          </a:solidFill>
          <a:ln w="38100"/>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kumimoji="1" lang="ja-JP" altLang="en-US" dirty="0" smtClean="0"/>
              <a:t>本研究の目的</a:t>
            </a:r>
            <a:endParaRPr kumimoji="1" lang="ja-JP" altLang="en-US" dirty="0"/>
          </a:p>
        </p:txBody>
      </p:sp>
    </p:spTree>
    <p:extLst>
      <p:ext uri="{BB962C8B-B14F-4D97-AF65-F5344CB8AC3E}">
        <p14:creationId xmlns:p14="http://schemas.microsoft.com/office/powerpoint/2010/main" val="32133576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円/楕円 36"/>
          <p:cNvSpPr/>
          <p:nvPr/>
        </p:nvSpPr>
        <p:spPr>
          <a:xfrm>
            <a:off x="1135207" y="2376690"/>
            <a:ext cx="7011272" cy="1566334"/>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27" name="テキスト ボックス 26"/>
          <p:cNvSpPr txBox="1"/>
          <p:nvPr/>
        </p:nvSpPr>
        <p:spPr>
          <a:xfrm>
            <a:off x="535623" y="980108"/>
            <a:ext cx="8210443" cy="1200329"/>
          </a:xfrm>
          <a:prstGeom prst="rect">
            <a:avLst/>
          </a:prstGeom>
          <a:noFill/>
        </p:spPr>
        <p:txBody>
          <a:bodyPr wrap="square" rtlCol="0">
            <a:spAutoFit/>
          </a:bodyPr>
          <a:lstStyle/>
          <a:p>
            <a:r>
              <a:rPr lang="en-US" altLang="ja-JP" sz="2400" dirty="0"/>
              <a:t>G</a:t>
            </a:r>
            <a:r>
              <a:rPr lang="ja-JP" altLang="en-US" sz="2400" dirty="0"/>
              <a:t>空間情報センターの公表して</a:t>
            </a:r>
            <a:r>
              <a:rPr lang="ja-JP" altLang="en-US" sz="2400" dirty="0" smtClean="0"/>
              <a:t>いる</a:t>
            </a:r>
            <a:r>
              <a:rPr lang="en-US" altLang="ja-JP" sz="2400" dirty="0" smtClean="0"/>
              <a:t/>
            </a:r>
            <a:br>
              <a:rPr lang="en-US" altLang="ja-JP" sz="2400" dirty="0" smtClean="0"/>
            </a:br>
            <a:r>
              <a:rPr lang="ja-JP" altLang="en-US" sz="2400" dirty="0" smtClean="0"/>
              <a:t>松江駅</a:t>
            </a:r>
            <a:r>
              <a:rPr lang="ja-JP" altLang="en-US" sz="2400" dirty="0"/>
              <a:t>構内人流センサデータ（西日本旅客鉄道株式会社</a:t>
            </a:r>
            <a:r>
              <a:rPr lang="ja-JP" altLang="en-US" sz="2400" dirty="0" smtClean="0"/>
              <a:t>）</a:t>
            </a:r>
            <a:endParaRPr lang="en-US" altLang="ja-JP" sz="2400" dirty="0" smtClean="0"/>
          </a:p>
          <a:p>
            <a:r>
              <a:rPr lang="ja-JP" altLang="en-US" sz="2400" dirty="0" smtClean="0"/>
              <a:t>を使用</a:t>
            </a:r>
            <a:endParaRPr kumimoji="1" lang="ja-JP" altLang="en-US" sz="2400" dirty="0"/>
          </a:p>
        </p:txBody>
      </p:sp>
      <p:sp>
        <p:nvSpPr>
          <p:cNvPr id="6" name="テキスト ボックス 5"/>
          <p:cNvSpPr txBox="1"/>
          <p:nvPr/>
        </p:nvSpPr>
        <p:spPr>
          <a:xfrm>
            <a:off x="1861661" y="2904067"/>
            <a:ext cx="5558365" cy="523220"/>
          </a:xfrm>
          <a:prstGeom prst="rect">
            <a:avLst/>
          </a:prstGeom>
          <a:noFill/>
        </p:spPr>
        <p:txBody>
          <a:bodyPr wrap="square" rtlCol="0">
            <a:spAutoFit/>
          </a:bodyPr>
          <a:lstStyle/>
          <a:p>
            <a:r>
              <a:rPr lang="ja-JP" altLang="en-US" sz="2800" dirty="0" smtClean="0"/>
              <a:t>松江駅</a:t>
            </a:r>
            <a:r>
              <a:rPr lang="ja-JP" altLang="en-US" sz="2800" dirty="0"/>
              <a:t>構内登校者見守り</a:t>
            </a:r>
            <a:r>
              <a:rPr lang="ja-JP" altLang="en-US" sz="2800" dirty="0" smtClean="0"/>
              <a:t>サービス</a:t>
            </a:r>
            <a:endParaRPr lang="ja-JP" altLang="en-US" sz="2800" dirty="0"/>
          </a:p>
        </p:txBody>
      </p:sp>
      <p:sp>
        <p:nvSpPr>
          <p:cNvPr id="36" name="テキスト ボックス 35"/>
          <p:cNvSpPr txBox="1"/>
          <p:nvPr/>
        </p:nvSpPr>
        <p:spPr>
          <a:xfrm>
            <a:off x="535623" y="4406707"/>
            <a:ext cx="4832243" cy="461665"/>
          </a:xfrm>
          <a:prstGeom prst="rect">
            <a:avLst/>
          </a:prstGeom>
          <a:noFill/>
        </p:spPr>
        <p:txBody>
          <a:bodyPr wrap="square" rtlCol="0">
            <a:spAutoFit/>
          </a:bodyPr>
          <a:lstStyle/>
          <a:p>
            <a:r>
              <a:rPr lang="ja-JP" altLang="en-US" sz="2400" dirty="0" smtClean="0"/>
              <a:t>を設定，シミュレータを作成した．</a:t>
            </a:r>
            <a:endParaRPr lang="ja-JP" altLang="en-US" sz="2400" dirty="0"/>
          </a:p>
        </p:txBody>
      </p:sp>
    </p:spTree>
    <p:extLst>
      <p:ext uri="{BB962C8B-B14F-4D97-AF65-F5344CB8AC3E}">
        <p14:creationId xmlns:p14="http://schemas.microsoft.com/office/powerpoint/2010/main" val="9769864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21" name="テキスト ボックス 20"/>
          <p:cNvSpPr txBox="1"/>
          <p:nvPr/>
        </p:nvSpPr>
        <p:spPr>
          <a:xfrm>
            <a:off x="2191040" y="1336235"/>
            <a:ext cx="2596896" cy="461665"/>
          </a:xfrm>
          <a:prstGeom prst="rect">
            <a:avLst/>
          </a:prstGeom>
          <a:noFill/>
        </p:spPr>
        <p:txBody>
          <a:bodyPr wrap="square" rtlCol="0">
            <a:spAutoFit/>
          </a:bodyPr>
          <a:lstStyle/>
          <a:p>
            <a:r>
              <a:rPr lang="ja-JP" altLang="en-US" sz="2400" dirty="0" smtClean="0"/>
              <a:t>松江駅構内</a:t>
            </a:r>
            <a:endParaRPr kumimoji="1" lang="ja-JP" altLang="en-US" sz="2400" dirty="0"/>
          </a:p>
        </p:txBody>
      </p:sp>
      <p:sp>
        <p:nvSpPr>
          <p:cNvPr id="26" name="テキスト ボックス 25"/>
          <p:cNvSpPr txBox="1"/>
          <p:nvPr/>
        </p:nvSpPr>
        <p:spPr>
          <a:xfrm>
            <a:off x="2191039" y="5501426"/>
            <a:ext cx="4929427" cy="461665"/>
          </a:xfrm>
          <a:prstGeom prst="rect">
            <a:avLst/>
          </a:prstGeom>
          <a:noFill/>
        </p:spPr>
        <p:txBody>
          <a:bodyPr wrap="square" rtlCol="0">
            <a:spAutoFit/>
          </a:bodyPr>
          <a:lstStyle/>
          <a:p>
            <a:r>
              <a:rPr kumimoji="1" lang="en-US" altLang="ja-JP" sz="2400" dirty="0" smtClean="0"/>
              <a:t>2018</a:t>
            </a:r>
            <a:r>
              <a:rPr kumimoji="1" lang="ja-JP" altLang="en-US" sz="2400" dirty="0" smtClean="0"/>
              <a:t>年</a:t>
            </a:r>
            <a:r>
              <a:rPr kumimoji="1" lang="en-US" altLang="ja-JP" sz="2400" dirty="0" smtClean="0"/>
              <a:t>6</a:t>
            </a:r>
            <a:r>
              <a:rPr kumimoji="1" lang="ja-JP" altLang="en-US" sz="2400" dirty="0" smtClean="0"/>
              <a:t>月の平日，午前</a:t>
            </a:r>
            <a:r>
              <a:rPr kumimoji="1" lang="en-US" altLang="ja-JP" sz="2400" dirty="0" smtClean="0"/>
              <a:t>7</a:t>
            </a:r>
            <a:r>
              <a:rPr kumimoji="1" lang="ja-JP" altLang="en-US" sz="2400" dirty="0" smtClean="0"/>
              <a:t>時から</a:t>
            </a:r>
            <a:r>
              <a:rPr kumimoji="1" lang="en-US" altLang="ja-JP" sz="2400" dirty="0" smtClean="0"/>
              <a:t>8</a:t>
            </a:r>
            <a:r>
              <a:rPr kumimoji="1" lang="ja-JP" altLang="en-US" sz="2400" dirty="0" smtClean="0"/>
              <a:t>時</a:t>
            </a:r>
            <a:endParaRPr kumimoji="1" lang="ja-JP" altLang="en-US" sz="2400" dirty="0"/>
          </a:p>
        </p:txBody>
      </p:sp>
      <p:sp>
        <p:nvSpPr>
          <p:cNvPr id="30" name="円/楕円 29"/>
          <p:cNvSpPr/>
          <p:nvPr/>
        </p:nvSpPr>
        <p:spPr>
          <a:xfrm>
            <a:off x="218009" y="1120824"/>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サービス有効範囲</a:t>
            </a:r>
            <a:endParaRPr kumimoji="1" lang="ja-JP" altLang="en-US" sz="2000" dirty="0"/>
          </a:p>
        </p:txBody>
      </p:sp>
      <p:sp>
        <p:nvSpPr>
          <p:cNvPr id="32" name="円/楕円 31"/>
          <p:cNvSpPr/>
          <p:nvPr/>
        </p:nvSpPr>
        <p:spPr>
          <a:xfrm>
            <a:off x="218009" y="5280492"/>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サービス稼働時間</a:t>
            </a:r>
            <a:endParaRPr kumimoji="1" lang="ja-JP" altLang="en-US" sz="2000" dirty="0"/>
          </a:p>
        </p:txBody>
      </p:sp>
      <p:pic>
        <p:nvPicPr>
          <p:cNvPr id="45" name="図 44" descr="C:\Users\tamura\AppData\Local\Microsoft\Windows\INetCache\Content.Word\plac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1039" y="1887923"/>
            <a:ext cx="5597895" cy="3122012"/>
          </a:xfrm>
          <a:prstGeom prst="rect">
            <a:avLst/>
          </a:prstGeom>
          <a:noFill/>
          <a:ln>
            <a:noFill/>
          </a:ln>
        </p:spPr>
      </p:pic>
    </p:spTree>
    <p:extLst>
      <p:ext uri="{BB962C8B-B14F-4D97-AF65-F5344CB8AC3E}">
        <p14:creationId xmlns:p14="http://schemas.microsoft.com/office/powerpoint/2010/main" val="8031631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5" name="テキスト ボックス 4"/>
          <p:cNvSpPr txBox="1"/>
          <p:nvPr/>
        </p:nvSpPr>
        <p:spPr>
          <a:xfrm>
            <a:off x="1022730" y="787941"/>
            <a:ext cx="6863969" cy="1384995"/>
          </a:xfrm>
          <a:prstGeom prst="rect">
            <a:avLst/>
          </a:prstGeom>
          <a:noFill/>
        </p:spPr>
        <p:txBody>
          <a:bodyPr wrap="square" rtlCol="0">
            <a:spAutoFit/>
          </a:bodyPr>
          <a:lstStyle/>
          <a:p>
            <a:pPr marL="457200" indent="-457200">
              <a:buFont typeface="Arial" panose="020B0604020202020204" pitchFamily="34" charset="0"/>
              <a:buChar char="•"/>
            </a:pPr>
            <a:r>
              <a:rPr lang="ja-JP" altLang="ja-JP" sz="2800" dirty="0"/>
              <a:t>ルータアクセス可能</a:t>
            </a:r>
            <a:r>
              <a:rPr lang="ja-JP" altLang="ja-JP" sz="2800" dirty="0" smtClean="0"/>
              <a:t>距離</a:t>
            </a:r>
            <a:endParaRPr lang="en-US" altLang="ja-JP" sz="2800" dirty="0"/>
          </a:p>
          <a:p>
            <a:pPr marL="457200" indent="-457200">
              <a:buFont typeface="Arial" panose="020B0604020202020204" pitchFamily="34" charset="0"/>
              <a:buChar char="•"/>
            </a:pPr>
            <a:r>
              <a:rPr lang="ja-JP" altLang="ja-JP" sz="2800" dirty="0" smtClean="0"/>
              <a:t>対象者数</a:t>
            </a:r>
            <a:r>
              <a:rPr lang="en-US" altLang="ja-JP" sz="2800" dirty="0" smtClean="0"/>
              <a:t/>
            </a:r>
            <a:br>
              <a:rPr lang="en-US" altLang="ja-JP" sz="2800" dirty="0" smtClean="0"/>
            </a:br>
            <a:r>
              <a:rPr lang="ja-JP" altLang="en-US" sz="2800" dirty="0" smtClean="0"/>
              <a:t>を</a:t>
            </a:r>
            <a:r>
              <a:rPr lang="ja-JP" altLang="ja-JP" sz="2800" dirty="0" smtClean="0"/>
              <a:t>変化させ</a:t>
            </a:r>
            <a:r>
              <a:rPr lang="ja-JP" altLang="en-US" sz="2800" dirty="0" smtClean="0"/>
              <a:t>、</a:t>
            </a:r>
            <a:r>
              <a:rPr lang="en-US" altLang="ja-JP" sz="2800" dirty="0" smtClean="0"/>
              <a:t>NPD</a:t>
            </a:r>
            <a:r>
              <a:rPr lang="ja-JP" altLang="en-US" sz="2800" dirty="0" smtClean="0"/>
              <a:t>流出比を算出した．</a:t>
            </a:r>
            <a:endParaRPr kumimoji="1" lang="ja-JP" altLang="en-US" sz="2800" dirty="0"/>
          </a:p>
        </p:txBody>
      </p:sp>
      <p:grpSp>
        <p:nvGrpSpPr>
          <p:cNvPr id="32" name="グループ化 31"/>
          <p:cNvGrpSpPr/>
          <p:nvPr/>
        </p:nvGrpSpPr>
        <p:grpSpPr>
          <a:xfrm>
            <a:off x="853906" y="2330324"/>
            <a:ext cx="6969294" cy="3905645"/>
            <a:chOff x="-85894" y="1628825"/>
            <a:chExt cx="8916030" cy="4996611"/>
          </a:xfrm>
        </p:grpSpPr>
        <p:sp>
          <p:nvSpPr>
            <p:cNvPr id="6" name="楕円 16"/>
            <p:cNvSpPr/>
            <p:nvPr/>
          </p:nvSpPr>
          <p:spPr>
            <a:xfrm>
              <a:off x="4278216" y="1638964"/>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1400" dirty="0" smtClean="0">
                  <a:ln w="0"/>
                  <a:solidFill>
                    <a:schemeClr val="tx1"/>
                  </a:solidFill>
                  <a:effectLst>
                    <a:outerShdw blurRad="38100" dist="19050" dir="2700000" algn="tl" rotWithShape="0">
                      <a:schemeClr val="dk1">
                        <a:alpha val="40000"/>
                      </a:schemeClr>
                    </a:outerShdw>
                  </a:effectLst>
                </a:rPr>
                <a:t>画像処理</a:t>
              </a:r>
              <a:r>
                <a:rPr kumimoji="1" lang="en-US" altLang="ja-JP" sz="1400" dirty="0" smtClean="0">
                  <a:ln w="0"/>
                  <a:solidFill>
                    <a:schemeClr val="tx1"/>
                  </a:solidFill>
                  <a:effectLst>
                    <a:outerShdw blurRad="38100" dist="19050" dir="2700000" algn="tl" rotWithShape="0">
                      <a:schemeClr val="dk1">
                        <a:alpha val="40000"/>
                      </a:schemeClr>
                    </a:outerShdw>
                  </a:effectLst>
                </a:rPr>
                <a:t>(</a:t>
              </a:r>
              <a:r>
                <a:rPr kumimoji="1" lang="ja-JP" altLang="en-US" sz="1400" dirty="0" smtClean="0">
                  <a:ln w="0"/>
                  <a:solidFill>
                    <a:schemeClr val="tx1"/>
                  </a:solidFill>
                  <a:effectLst>
                    <a:outerShdw blurRad="38100" dist="19050" dir="2700000" algn="tl" rotWithShape="0">
                      <a:schemeClr val="dk1">
                        <a:alpha val="40000"/>
                      </a:schemeClr>
                    </a:outerShdw>
                  </a:effectLst>
                </a:rPr>
                <a:t>顔認識</a:t>
              </a:r>
              <a:r>
                <a:rPr kumimoji="1" lang="en-US" altLang="ja-JP" sz="1400" dirty="0" smtClean="0">
                  <a:ln w="0"/>
                  <a:solidFill>
                    <a:schemeClr val="tx1"/>
                  </a:solidFill>
                  <a:effectLst>
                    <a:outerShdw blurRad="38100" dist="19050" dir="2700000" algn="tl" rotWithShape="0">
                      <a:schemeClr val="dk1">
                        <a:alpha val="40000"/>
                      </a:schemeClr>
                    </a:outerShdw>
                  </a:effectLst>
                </a:rPr>
                <a:t>)</a:t>
              </a:r>
              <a:br>
                <a:rPr kumimoji="1" lang="en-US" altLang="ja-JP" sz="1400" dirty="0" smtClean="0">
                  <a:ln w="0"/>
                  <a:solidFill>
                    <a:schemeClr val="tx1"/>
                  </a:solidFill>
                  <a:effectLst>
                    <a:outerShdw blurRad="38100" dist="19050" dir="2700000" algn="tl" rotWithShape="0">
                      <a:schemeClr val="dk1">
                        <a:alpha val="40000"/>
                      </a:schemeClr>
                    </a:outerShdw>
                  </a:effectLst>
                </a:rPr>
              </a:br>
              <a:r>
                <a:rPr kumimoji="1" lang="ja-JP" altLang="en-US" sz="14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1400" dirty="0">
                <a:ln w="0"/>
                <a:solidFill>
                  <a:schemeClr val="tx1"/>
                </a:solidFill>
                <a:effectLst>
                  <a:outerShdw blurRad="38100" dist="19050" dir="2700000" algn="tl" rotWithShape="0">
                    <a:schemeClr val="dk1">
                      <a:alpha val="40000"/>
                    </a:schemeClr>
                  </a:outerShdw>
                </a:effectLst>
              </a:endParaRPr>
            </a:p>
          </p:txBody>
        </p:sp>
        <p:cxnSp>
          <p:nvCxnSpPr>
            <p:cNvPr id="7" name="直線コネクタ 6"/>
            <p:cNvCxnSpPr/>
            <p:nvPr/>
          </p:nvCxnSpPr>
          <p:spPr>
            <a:xfrm>
              <a:off x="1585733" y="2814824"/>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8" name="グループ化 7"/>
            <p:cNvGrpSpPr/>
            <p:nvPr/>
          </p:nvGrpSpPr>
          <p:grpSpPr>
            <a:xfrm>
              <a:off x="3356699" y="1628825"/>
              <a:ext cx="2030844" cy="1219267"/>
              <a:chOff x="5712354" y="2150072"/>
              <a:chExt cx="4050771" cy="2431980"/>
            </a:xfrm>
          </p:grpSpPr>
          <p:pic>
            <p:nvPicPr>
              <p:cNvPr id="9" name="Picture 8" descr="サーバのイラスト（1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雲のイラスト"/>
              <p:cNvPicPr>
                <a:picLocks noChangeAspect="1" noChangeArrowheads="1"/>
              </p:cNvPicPr>
              <p:nvPr/>
            </p:nvPicPr>
            <p:blipFill rotWithShape="1">
              <a:blip r:embed="rId3">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4550"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線矢印コネクタ 11"/>
            <p:cNvCxnSpPr>
              <a:stCxn id="11" idx="0"/>
            </p:cNvCxnSpPr>
            <p:nvPr/>
          </p:nvCxnSpPr>
          <p:spPr>
            <a:xfrm flipV="1">
              <a:off x="1335142" y="2841966"/>
              <a:ext cx="2236753"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13" name="直線コネクタ 12"/>
            <p:cNvCxnSpPr/>
            <p:nvPr/>
          </p:nvCxnSpPr>
          <p:spPr>
            <a:xfrm>
              <a:off x="700779" y="5305098"/>
              <a:ext cx="7049367" cy="0"/>
            </a:xfrm>
            <a:prstGeom prst="line">
              <a:avLst/>
            </a:prstGeom>
          </p:spPr>
          <p:style>
            <a:lnRef idx="1">
              <a:schemeClr val="dk1"/>
            </a:lnRef>
            <a:fillRef idx="0">
              <a:schemeClr val="dk1"/>
            </a:fillRef>
            <a:effectRef idx="0">
              <a:schemeClr val="dk1"/>
            </a:effectRef>
            <a:fontRef idx="minor">
              <a:schemeClr val="tx1"/>
            </a:fontRef>
          </p:style>
        </p:cxnSp>
        <p:pic>
          <p:nvPicPr>
            <p:cNvPr id="14" name="Picture 2" descr="スマホの地図アプリを見ている人のイラスト（女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3854" y="214479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2370" y="2009698"/>
              <a:ext cx="330530" cy="60927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52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直線矢印コネクタ 16"/>
            <p:cNvCxnSpPr>
              <a:stCxn id="16" idx="0"/>
            </p:cNvCxnSpPr>
            <p:nvPr/>
          </p:nvCxnSpPr>
          <p:spPr>
            <a:xfrm flipV="1">
              <a:off x="2665880" y="2814824"/>
              <a:ext cx="1345366" cy="189808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18"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94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9791" y="4712905"/>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町のライン素材（木あり）"/>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0577" y="4712905"/>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旅行に行く学生のイラスト（学ラン・男性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14361" y="5396109"/>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歩く男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8331"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歩く女性会社員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11380" y="5498341"/>
              <a:ext cx="922936" cy="92293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Wi-Fi無線ルーター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61482"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Wi-Fi無線ルーター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16827"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Wi-Fi無線ルーター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95414"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Wi-Fi無線ルーター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41984"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Wi-Fi無線ルーター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42939"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スマートフォン・スマホのイラスト"/>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190522" y="5806281"/>
              <a:ext cx="432051" cy="432051"/>
            </a:xfrm>
            <a:prstGeom prst="rect">
              <a:avLst/>
            </a:prstGeom>
            <a:noFill/>
            <a:extLst>
              <a:ext uri="{909E8E84-426E-40DD-AFC4-6F175D3DCCD1}">
                <a14:hiddenFill xmlns:a14="http://schemas.microsoft.com/office/drawing/2010/main">
                  <a:solidFill>
                    <a:srgbClr val="FFFFFF"/>
                  </a:solidFill>
                </a14:hiddenFill>
              </a:ext>
            </a:extLst>
          </p:spPr>
        </p:pic>
        <p:sp>
          <p:nvSpPr>
            <p:cNvPr id="31" name="円/楕円 30"/>
            <p:cNvSpPr/>
            <p:nvPr/>
          </p:nvSpPr>
          <p:spPr>
            <a:xfrm>
              <a:off x="450503" y="4267765"/>
              <a:ext cx="3255164" cy="2357671"/>
            </a:xfrm>
            <a:prstGeom prst="ellipse">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grpSp>
      <p:sp>
        <p:nvSpPr>
          <p:cNvPr id="33" name="テキスト ボックス 32"/>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spTree>
    <p:extLst>
      <p:ext uri="{BB962C8B-B14F-4D97-AF65-F5344CB8AC3E}">
        <p14:creationId xmlns:p14="http://schemas.microsoft.com/office/powerpoint/2010/main" val="6982547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p:cNvSpPr>
            <a:spLocks noGrp="1"/>
          </p:cNvSpPr>
          <p:nvPr>
            <p:ph type="title"/>
          </p:nvPr>
        </p:nvSpPr>
        <p:spPr>
          <a:xfrm>
            <a:off x="258998" y="127508"/>
            <a:ext cx="7627701" cy="660433"/>
          </a:xfrm>
        </p:spPr>
        <p:txBody>
          <a:bodyPr/>
          <a:lstStyle/>
          <a:p>
            <a:r>
              <a:rPr kumimoji="1" lang="ja-JP" altLang="en-US" dirty="0" smtClean="0"/>
              <a:t>シミュレーション結果</a:t>
            </a:r>
            <a:endParaRPr kumimoji="1" lang="ja-JP" altLang="en-US" dirty="0"/>
          </a:p>
        </p:txBody>
      </p:sp>
      <p:sp>
        <p:nvSpPr>
          <p:cNvPr id="3" name="Rectangle 2"/>
          <p:cNvSpPr>
            <a:spLocks noChangeArrowheads="1"/>
          </p:cNvSpPr>
          <p:nvPr/>
        </p:nvSpPr>
        <p:spPr bwMode="auto">
          <a:xfrm>
            <a:off x="-1" y="0"/>
            <a:ext cx="189533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pic>
        <p:nvPicPr>
          <p:cNvPr id="819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15" y="915448"/>
            <a:ext cx="8703770" cy="4064000"/>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p:cNvSpPr txBox="1"/>
          <p:nvPr/>
        </p:nvSpPr>
        <p:spPr>
          <a:xfrm>
            <a:off x="582881" y="5106955"/>
            <a:ext cx="7951519" cy="1200329"/>
          </a:xfrm>
          <a:prstGeom prst="rect">
            <a:avLst/>
          </a:prstGeom>
          <a:noFill/>
        </p:spPr>
        <p:txBody>
          <a:bodyPr wrap="square" rtlCol="0">
            <a:spAutoFit/>
          </a:bodyPr>
          <a:lstStyle/>
          <a:p>
            <a:pPr>
              <a:buClr>
                <a:schemeClr val="tx1"/>
              </a:buClr>
            </a:pPr>
            <a:r>
              <a:rPr lang="en-US" altLang="ja-JP" sz="2400" dirty="0" smtClean="0">
                <a:solidFill>
                  <a:srgbClr val="0070C0"/>
                </a:solidFill>
              </a:rPr>
              <a:t>NPD</a:t>
            </a:r>
            <a:r>
              <a:rPr lang="ja-JP" altLang="en-US" sz="2400" dirty="0" smtClean="0">
                <a:solidFill>
                  <a:srgbClr val="0070C0"/>
                </a:solidFill>
              </a:rPr>
              <a:t>流出比</a:t>
            </a:r>
            <a:r>
              <a:rPr lang="ja-JP" altLang="en-US" sz="2400" dirty="0" smtClean="0"/>
              <a:t>が小さいほどプライバシ保護能力が高い．</a:t>
            </a:r>
            <a:r>
              <a:rPr lang="en-US" altLang="ja-JP" sz="2400" dirty="0" smtClean="0"/>
              <a:t/>
            </a:r>
            <a:br>
              <a:rPr lang="en-US" altLang="ja-JP" sz="2400" dirty="0" smtClean="0"/>
            </a:br>
            <a:r>
              <a:rPr lang="en-US" altLang="ja-JP" sz="2400" dirty="0" smtClean="0">
                <a:solidFill>
                  <a:srgbClr val="FF0000"/>
                </a:solidFill>
              </a:rPr>
              <a:t>LPLC</a:t>
            </a:r>
            <a:r>
              <a:rPr lang="ja-JP" altLang="en-US" sz="2400" dirty="0" smtClean="0">
                <a:solidFill>
                  <a:srgbClr val="FF0000"/>
                </a:solidFill>
              </a:rPr>
              <a:t>モデル</a:t>
            </a:r>
            <a:r>
              <a:rPr lang="ja-JP" altLang="en-US" sz="2400" dirty="0" smtClean="0"/>
              <a:t>はクラウドモデルより</a:t>
            </a:r>
            <a:r>
              <a:rPr lang="ja-JP" altLang="en-US" sz="2400" dirty="0" smtClean="0">
                <a:solidFill>
                  <a:srgbClr val="FF0000"/>
                </a:solidFill>
              </a:rPr>
              <a:t>プライバシ保護能力に</a:t>
            </a:r>
            <a:endParaRPr lang="en-US" altLang="ja-JP" sz="2400" dirty="0" smtClean="0">
              <a:solidFill>
                <a:srgbClr val="FF0000"/>
              </a:solidFill>
            </a:endParaRPr>
          </a:p>
          <a:p>
            <a:pPr>
              <a:buClr>
                <a:schemeClr val="tx1"/>
              </a:buClr>
            </a:pPr>
            <a:r>
              <a:rPr lang="ja-JP" altLang="en-US" sz="2400" dirty="0" smtClean="0">
                <a:solidFill>
                  <a:srgbClr val="FF0000"/>
                </a:solidFill>
              </a:rPr>
              <a:t>優れている</a:t>
            </a:r>
            <a:endParaRPr lang="en-US" altLang="ja-JP" sz="2400" dirty="0" smtClean="0">
              <a:solidFill>
                <a:srgbClr val="FF0000"/>
              </a:solidFill>
            </a:endParaRPr>
          </a:p>
        </p:txBody>
      </p:sp>
      <p:sp>
        <p:nvSpPr>
          <p:cNvPr id="12" name="テキスト ボックス 11"/>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spTree>
    <p:extLst>
      <p:ext uri="{BB962C8B-B14F-4D97-AF65-F5344CB8AC3E}">
        <p14:creationId xmlns:p14="http://schemas.microsoft.com/office/powerpoint/2010/main" val="11594534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まとめ</a:t>
            </a:r>
            <a:endParaRPr kumimoji="1" lang="ja-JP" altLang="en-US" dirty="0"/>
          </a:p>
        </p:txBody>
      </p:sp>
      <p:sp>
        <p:nvSpPr>
          <p:cNvPr id="3" name="テキスト ボックス 2"/>
          <p:cNvSpPr txBox="1"/>
          <p:nvPr/>
        </p:nvSpPr>
        <p:spPr>
          <a:xfrm>
            <a:off x="629999" y="1407498"/>
            <a:ext cx="8166863" cy="830997"/>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ja-JP" altLang="en-US" sz="2400" dirty="0">
                <a:solidFill>
                  <a:srgbClr val="FF0000"/>
                </a:solidFill>
              </a:rPr>
              <a:t>実測値</a:t>
            </a:r>
            <a:r>
              <a:rPr lang="en-US" altLang="ja-JP" sz="2400" dirty="0"/>
              <a:t>(</a:t>
            </a:r>
            <a:r>
              <a:rPr lang="ja-JP" altLang="en-US" sz="2400" dirty="0"/>
              <a:t>オープンデータ</a:t>
            </a:r>
            <a:r>
              <a:rPr lang="en-US" altLang="ja-JP" sz="2400" dirty="0"/>
              <a:t>)</a:t>
            </a:r>
            <a:r>
              <a:rPr lang="ja-JP" altLang="en-US" sz="2400" dirty="0"/>
              <a:t>を用いて</a:t>
            </a:r>
            <a:r>
              <a:rPr lang="ja-JP" altLang="en-US" sz="2400" dirty="0" smtClean="0"/>
              <a:t>，</a:t>
            </a:r>
            <a:r>
              <a:rPr lang="ja-JP" altLang="en-US" sz="2400" dirty="0" smtClean="0">
                <a:solidFill>
                  <a:srgbClr val="0070C0"/>
                </a:solidFill>
              </a:rPr>
              <a:t>クラウドモデル</a:t>
            </a:r>
            <a:r>
              <a:rPr lang="ja-JP" altLang="en-US" sz="2400" dirty="0" smtClean="0"/>
              <a:t>と</a:t>
            </a:r>
            <a:r>
              <a:rPr lang="en-US" altLang="ja-JP" sz="2400" dirty="0" smtClean="0">
                <a:solidFill>
                  <a:srgbClr val="FF0000"/>
                </a:solidFill>
              </a:rPr>
              <a:t>LPL</a:t>
            </a:r>
            <a:r>
              <a:rPr lang="en-US" altLang="ja-JP" sz="2400" dirty="0">
                <a:solidFill>
                  <a:srgbClr val="FF0000"/>
                </a:solidFill>
              </a:rPr>
              <a:t>C</a:t>
            </a:r>
            <a:r>
              <a:rPr lang="ja-JP" altLang="en-US" sz="2400" dirty="0" smtClean="0">
                <a:solidFill>
                  <a:srgbClr val="FF0000"/>
                </a:solidFill>
              </a:rPr>
              <a:t>モデル</a:t>
            </a:r>
            <a:r>
              <a:rPr lang="ja-JP" altLang="en-US" sz="2400" dirty="0" smtClean="0"/>
              <a:t>の</a:t>
            </a:r>
            <a:r>
              <a:rPr lang="en-US" altLang="ja-JP" sz="2400" dirty="0" smtClean="0"/>
              <a:t>NPD</a:t>
            </a:r>
            <a:r>
              <a:rPr lang="ja-JP" altLang="en-US" sz="2400" dirty="0" smtClean="0"/>
              <a:t>流出比</a:t>
            </a:r>
            <a:r>
              <a:rPr lang="ja-JP" altLang="en-US" sz="2400" dirty="0"/>
              <a:t>について</a:t>
            </a:r>
            <a:r>
              <a:rPr lang="ja-JP" altLang="en-US" sz="2400" dirty="0" smtClean="0"/>
              <a:t>分析した．</a:t>
            </a:r>
            <a:endParaRPr lang="ja-JP" altLang="en-US" sz="2400" dirty="0"/>
          </a:p>
        </p:txBody>
      </p:sp>
      <p:sp>
        <p:nvSpPr>
          <p:cNvPr id="4" name="テキスト ボックス 3"/>
          <p:cNvSpPr txBox="1"/>
          <p:nvPr/>
        </p:nvSpPr>
        <p:spPr>
          <a:xfrm>
            <a:off x="630000" y="2748155"/>
            <a:ext cx="8227912" cy="830997"/>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en-US" altLang="ja-JP" sz="2400" dirty="0" smtClean="0">
                <a:solidFill>
                  <a:srgbClr val="FF0000"/>
                </a:solidFill>
              </a:rPr>
              <a:t>LPLC</a:t>
            </a:r>
            <a:r>
              <a:rPr lang="ja-JP" altLang="en-US" sz="2400" dirty="0" smtClean="0">
                <a:solidFill>
                  <a:srgbClr val="FF0000"/>
                </a:solidFill>
              </a:rPr>
              <a:t>モデル</a:t>
            </a:r>
            <a:r>
              <a:rPr lang="ja-JP" altLang="en-US" sz="2400" dirty="0" smtClean="0"/>
              <a:t>のプライバシ保護能力は</a:t>
            </a:r>
            <a:r>
              <a:rPr lang="ja-JP" altLang="en-US" sz="2400" dirty="0" smtClean="0">
                <a:solidFill>
                  <a:srgbClr val="0070C0"/>
                </a:solidFill>
              </a:rPr>
              <a:t>クラウドモデル</a:t>
            </a:r>
            <a:r>
              <a:rPr lang="ja-JP" altLang="en-US" sz="2400" dirty="0" smtClean="0"/>
              <a:t>よりも</a:t>
            </a:r>
            <a:r>
              <a:rPr lang="ja-JP" altLang="en-US" sz="2400" dirty="0" smtClean="0">
                <a:solidFill>
                  <a:srgbClr val="FF0000"/>
                </a:solidFill>
              </a:rPr>
              <a:t>優れていた</a:t>
            </a:r>
            <a:r>
              <a:rPr lang="ja-JP" altLang="en-US" sz="2400" dirty="0" smtClean="0"/>
              <a:t>．</a:t>
            </a:r>
            <a:endParaRPr lang="ja-JP" altLang="en-US" sz="2400" dirty="0"/>
          </a:p>
        </p:txBody>
      </p:sp>
      <p:sp>
        <p:nvSpPr>
          <p:cNvPr id="5" name="テキスト ボックス 4"/>
          <p:cNvSpPr txBox="1"/>
          <p:nvPr/>
        </p:nvSpPr>
        <p:spPr>
          <a:xfrm>
            <a:off x="629999" y="4088812"/>
            <a:ext cx="8227913"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今後</a:t>
            </a:r>
            <a:r>
              <a:rPr lang="ja-JP" altLang="en-US" sz="2400" dirty="0" smtClean="0"/>
              <a:t>は多人数見守りでの</a:t>
            </a:r>
            <a:r>
              <a:rPr lang="en-US" altLang="ja-JP" sz="2400" dirty="0" smtClean="0"/>
              <a:t>NPD</a:t>
            </a:r>
            <a:r>
              <a:rPr lang="ja-JP" altLang="en-US" sz="2400" dirty="0" smtClean="0"/>
              <a:t>流出比の削減，</a:t>
            </a:r>
            <a:r>
              <a:rPr lang="en-US" altLang="ja-JP" sz="2400" dirty="0" smtClean="0"/>
              <a:t>LPLC</a:t>
            </a:r>
            <a:r>
              <a:rPr lang="ja-JP" altLang="en-US" sz="2400" dirty="0" smtClean="0"/>
              <a:t>モデルの実証実験を行う．</a:t>
            </a:r>
            <a:endParaRPr lang="ja-JP" altLang="en-US" sz="2400" dirty="0"/>
          </a:p>
        </p:txBody>
      </p:sp>
      <p:sp>
        <p:nvSpPr>
          <p:cNvPr id="6" name="テキスト ボックス 5"/>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spTree>
    <p:extLst>
      <p:ext uri="{BB962C8B-B14F-4D97-AF65-F5344CB8AC3E}">
        <p14:creationId xmlns:p14="http://schemas.microsoft.com/office/powerpoint/2010/main" val="24201296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lstStyle/>
          <a:p>
            <a:pPr marL="514350" indent="-514350">
              <a:buFont typeface="+mj-lt"/>
              <a:buAutoNum type="arabicPeriod"/>
            </a:pPr>
            <a:r>
              <a:rPr kumimoji="1" lang="ja-JP" altLang="en-US" dirty="0" smtClean="0"/>
              <a:t>研究背景</a:t>
            </a:r>
            <a:endParaRPr kumimoji="1" lang="en-US" altLang="ja-JP" dirty="0" smtClean="0"/>
          </a:p>
          <a:p>
            <a:pPr marL="514350" indent="-514350">
              <a:buFont typeface="+mj-lt"/>
              <a:buAutoNum type="arabicPeriod"/>
            </a:pPr>
            <a:r>
              <a:rPr kumimoji="1" lang="ja-JP" altLang="en-US" dirty="0" smtClean="0"/>
              <a:t>既存研究</a:t>
            </a:r>
            <a:endParaRPr kumimoji="1" lang="en-US" altLang="ja-JP" dirty="0" smtClean="0"/>
          </a:p>
          <a:p>
            <a:pPr marL="514350" indent="-514350">
              <a:buFont typeface="+mj-lt"/>
              <a:buAutoNum type="arabicPeriod"/>
            </a:pPr>
            <a:r>
              <a:rPr kumimoji="1" lang="ja-JP" altLang="en-US" dirty="0" smtClean="0"/>
              <a:t>研究動機</a:t>
            </a:r>
            <a:endParaRPr kumimoji="1" lang="en-US" altLang="ja-JP" dirty="0" smtClean="0"/>
          </a:p>
          <a:p>
            <a:pPr marL="514350" indent="-514350">
              <a:buFont typeface="+mj-lt"/>
              <a:buAutoNum type="arabicPeriod"/>
            </a:pPr>
            <a:r>
              <a:rPr lang="ja-JP" altLang="en-US" dirty="0" smtClean="0"/>
              <a:t>シミュレーション設計</a:t>
            </a:r>
            <a:endParaRPr lang="en-US" altLang="ja-JP" dirty="0" smtClean="0"/>
          </a:p>
          <a:p>
            <a:pPr marL="514350" indent="-514350">
              <a:buFont typeface="+mj-lt"/>
              <a:buAutoNum type="arabicPeriod"/>
            </a:pPr>
            <a:r>
              <a:rPr kumimoji="1" lang="ja-JP" altLang="en-US" dirty="0" smtClean="0"/>
              <a:t>シミュレーション結果</a:t>
            </a:r>
            <a:endParaRPr lang="en-US" altLang="ja-JP" dirty="0" smtClean="0"/>
          </a:p>
          <a:p>
            <a:pPr marL="514350" indent="-514350">
              <a:buFont typeface="+mj-lt"/>
              <a:buAutoNum type="arabicPeriod"/>
            </a:pPr>
            <a:r>
              <a:rPr kumimoji="1" lang="ja-JP" altLang="en-US" dirty="0" smtClean="0"/>
              <a:t>まと</a:t>
            </a:r>
            <a:r>
              <a:rPr kumimoji="1" lang="ja-JP" altLang="en-US" dirty="0"/>
              <a:t>め</a:t>
            </a:r>
            <a:endParaRPr kumimoji="1" lang="en-US" altLang="ja-JP" dirty="0" smtClean="0"/>
          </a:p>
          <a:p>
            <a:pPr marL="514350" indent="-514350">
              <a:buFont typeface="+mj-lt"/>
              <a:buAutoNum type="arabicPeriod"/>
            </a:pPr>
            <a:endParaRPr kumimoji="1" lang="ja-JP" altLang="en-US" dirty="0"/>
          </a:p>
        </p:txBody>
      </p:sp>
    </p:spTree>
    <p:extLst>
      <p:ext uri="{BB962C8B-B14F-4D97-AF65-F5344CB8AC3E}">
        <p14:creationId xmlns:p14="http://schemas.microsoft.com/office/powerpoint/2010/main" val="1339737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172634" y="3136613"/>
            <a:ext cx="6798733" cy="584775"/>
          </a:xfrm>
          <a:prstGeom prst="rect">
            <a:avLst/>
          </a:prstGeom>
          <a:noFill/>
        </p:spPr>
        <p:txBody>
          <a:bodyPr wrap="square" rtlCol="0">
            <a:spAutoFit/>
          </a:bodyPr>
          <a:lstStyle/>
          <a:p>
            <a:r>
              <a:rPr kumimoji="1" lang="ja-JP" altLang="en-US" sz="3200" dirty="0" smtClean="0"/>
              <a:t>ご清聴頂きありがとうございました</a:t>
            </a:r>
            <a:endParaRPr kumimoji="1" lang="ja-JP" altLang="en-US" sz="3200" dirty="0"/>
          </a:p>
        </p:txBody>
      </p:sp>
    </p:spTree>
    <p:extLst>
      <p:ext uri="{BB962C8B-B14F-4D97-AF65-F5344CB8AC3E}">
        <p14:creationId xmlns:p14="http://schemas.microsoft.com/office/powerpoint/2010/main" val="29404222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4289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実測値</a:t>
            </a:r>
            <a:r>
              <a:rPr kumimoji="1" lang="en-US" altLang="ja-JP" dirty="0" smtClean="0"/>
              <a:t>(</a:t>
            </a:r>
            <a:r>
              <a:rPr kumimoji="1" lang="ja-JP" altLang="en-US" dirty="0" smtClean="0"/>
              <a:t>オープンデー</a:t>
            </a:r>
            <a:r>
              <a:rPr lang="ja-JP" altLang="en-US" dirty="0" smtClean="0"/>
              <a:t>タの活用</a:t>
            </a:r>
            <a:r>
              <a:rPr lang="en-US" altLang="ja-JP" dirty="0" smtClean="0"/>
              <a:t>)</a:t>
            </a:r>
            <a:endParaRPr kumimoji="1" lang="ja-JP" altLang="en-US" dirty="0"/>
          </a:p>
        </p:txBody>
      </p:sp>
      <p:sp>
        <p:nvSpPr>
          <p:cNvPr id="5" name="テキスト ボックス 4"/>
          <p:cNvSpPr txBox="1"/>
          <p:nvPr/>
        </p:nvSpPr>
        <p:spPr>
          <a:xfrm>
            <a:off x="831956" y="1915076"/>
            <a:ext cx="8007243" cy="1261884"/>
          </a:xfrm>
          <a:prstGeom prst="rect">
            <a:avLst/>
          </a:prstGeom>
          <a:noFill/>
        </p:spPr>
        <p:txBody>
          <a:bodyPr wrap="square" rtlCol="0">
            <a:spAutoFit/>
          </a:bodyPr>
          <a:lstStyle/>
          <a:p>
            <a:r>
              <a:rPr kumimoji="1" lang="ja-JP" altLang="en-US" sz="2400" dirty="0" smtClean="0"/>
              <a:t>オープンデータは</a:t>
            </a:r>
            <a:r>
              <a:rPr kumimoji="1" lang="ja-JP" altLang="en-US" sz="2800" dirty="0" smtClean="0">
                <a:solidFill>
                  <a:srgbClr val="FF0000"/>
                </a:solidFill>
              </a:rPr>
              <a:t>人流センサ</a:t>
            </a:r>
            <a:r>
              <a:rPr kumimoji="1" lang="ja-JP" altLang="en-US" sz="2400" dirty="0" smtClean="0"/>
              <a:t>を用いており，</a:t>
            </a:r>
            <a:r>
              <a:rPr kumimoji="1" lang="en-US" altLang="ja-JP" sz="2400" dirty="0" smtClean="0"/>
              <a:t/>
            </a:r>
            <a:br>
              <a:rPr kumimoji="1" lang="en-US" altLang="ja-JP" sz="2400" dirty="0" smtClean="0"/>
            </a:br>
            <a:r>
              <a:rPr lang="en-US" altLang="ja-JP" sz="2400" dirty="0" smtClean="0"/>
              <a:t>19</a:t>
            </a:r>
            <a:r>
              <a:rPr lang="ja-JP" altLang="en-US" sz="2400" dirty="0" smtClean="0"/>
              <a:t>個のセンサ毎に</a:t>
            </a:r>
            <a:r>
              <a:rPr lang="en-US" altLang="ja-JP" sz="2400" dirty="0" smtClean="0">
                <a:solidFill>
                  <a:srgbClr val="0070C0"/>
                </a:solidFill>
              </a:rPr>
              <a:t>in</a:t>
            </a:r>
            <a:r>
              <a:rPr lang="ja-JP" altLang="en-US" sz="2400" dirty="0" smtClean="0">
                <a:solidFill>
                  <a:srgbClr val="0070C0"/>
                </a:solidFill>
              </a:rPr>
              <a:t>データ</a:t>
            </a:r>
            <a:r>
              <a:rPr lang="ja-JP" altLang="en-US" sz="2400" dirty="0" smtClean="0"/>
              <a:t>と</a:t>
            </a:r>
            <a:r>
              <a:rPr lang="en-US" altLang="ja-JP" sz="2400" dirty="0" smtClean="0">
                <a:solidFill>
                  <a:srgbClr val="FF0000"/>
                </a:solidFill>
              </a:rPr>
              <a:t>out</a:t>
            </a:r>
            <a:r>
              <a:rPr lang="ja-JP" altLang="en-US" sz="2400" dirty="0" smtClean="0">
                <a:solidFill>
                  <a:srgbClr val="FF0000"/>
                </a:solidFill>
              </a:rPr>
              <a:t>データ</a:t>
            </a:r>
            <a:r>
              <a:rPr lang="ja-JP" altLang="en-US" sz="2400" dirty="0" smtClean="0"/>
              <a:t>が示されている．</a:t>
            </a:r>
            <a:r>
              <a:rPr lang="en-US" altLang="ja-JP" sz="2400" dirty="0" smtClean="0"/>
              <a:t/>
            </a:r>
            <a:br>
              <a:rPr lang="en-US" altLang="ja-JP" sz="2400" dirty="0" smtClean="0"/>
            </a:br>
            <a:r>
              <a:rPr lang="ja-JP" altLang="en-US" sz="2400" dirty="0" smtClean="0"/>
              <a:t>センサデータは</a:t>
            </a:r>
            <a:r>
              <a:rPr lang="en-US" altLang="ja-JP" sz="2400" dirty="0" smtClean="0"/>
              <a:t>1</a:t>
            </a:r>
            <a:r>
              <a:rPr lang="ja-JP" altLang="en-US" sz="2400" dirty="0" smtClean="0"/>
              <a:t>分毎の更新．</a:t>
            </a:r>
            <a:endParaRPr kumimoji="1" lang="ja-JP" altLang="en-US" sz="2400" dirty="0"/>
          </a:p>
        </p:txBody>
      </p:sp>
      <p:grpSp>
        <p:nvGrpSpPr>
          <p:cNvPr id="3" name="グループ化 2"/>
          <p:cNvGrpSpPr/>
          <p:nvPr/>
        </p:nvGrpSpPr>
        <p:grpSpPr>
          <a:xfrm>
            <a:off x="933557" y="984896"/>
            <a:ext cx="6821654" cy="1015663"/>
            <a:chOff x="373905" y="996590"/>
            <a:chExt cx="8139302" cy="1015663"/>
          </a:xfrm>
        </p:grpSpPr>
        <p:sp>
          <p:nvSpPr>
            <p:cNvPr id="4" name="テキスト ボックス 3"/>
            <p:cNvSpPr txBox="1"/>
            <p:nvPr/>
          </p:nvSpPr>
          <p:spPr>
            <a:xfrm>
              <a:off x="373905" y="996590"/>
              <a:ext cx="8139302" cy="1015663"/>
            </a:xfrm>
            <a:prstGeom prst="rect">
              <a:avLst/>
            </a:prstGeom>
            <a:noFill/>
          </p:spPr>
          <p:txBody>
            <a:bodyPr wrap="square" rtlCol="0">
              <a:spAutoFit/>
            </a:bodyPr>
            <a:lstStyle/>
            <a:p>
              <a:r>
                <a:rPr lang="en-US" altLang="ja-JP" sz="2000" dirty="0"/>
                <a:t>G</a:t>
              </a:r>
              <a:r>
                <a:rPr lang="ja-JP" altLang="en-US" sz="2000" dirty="0"/>
                <a:t>空間情報センターの公表して</a:t>
              </a:r>
              <a:r>
                <a:rPr lang="ja-JP" altLang="en-US" sz="2000" dirty="0" smtClean="0"/>
                <a:t>いる</a:t>
              </a:r>
              <a:r>
                <a:rPr lang="en-US" altLang="ja-JP" sz="2000" dirty="0" smtClean="0"/>
                <a:t/>
              </a:r>
              <a:br>
                <a:rPr lang="en-US" altLang="ja-JP" sz="2000" dirty="0" smtClean="0"/>
              </a:br>
              <a:r>
                <a:rPr lang="ja-JP" altLang="en-US" sz="2000" dirty="0" smtClean="0"/>
                <a:t>松江駅</a:t>
              </a:r>
              <a:r>
                <a:rPr lang="ja-JP" altLang="en-US" sz="2000" dirty="0"/>
                <a:t>構内人流センサデータ（西日本旅客鉄道株式会社</a:t>
              </a:r>
              <a:r>
                <a:rPr lang="ja-JP" altLang="en-US" sz="2000" dirty="0" smtClean="0"/>
                <a:t>）</a:t>
              </a:r>
              <a:endParaRPr lang="en-US" altLang="ja-JP" sz="2000" dirty="0" smtClean="0"/>
            </a:p>
            <a:p>
              <a:r>
                <a:rPr lang="ja-JP" altLang="en-US" sz="2000" dirty="0" smtClean="0"/>
                <a:t>を使用</a:t>
              </a:r>
              <a:endParaRPr kumimoji="1" lang="ja-JP" altLang="en-US" sz="2000" dirty="0"/>
            </a:p>
          </p:txBody>
        </p:sp>
        <p:sp>
          <p:nvSpPr>
            <p:cNvPr id="6" name="テキスト ボックス 5"/>
            <p:cNvSpPr txBox="1"/>
            <p:nvPr/>
          </p:nvSpPr>
          <p:spPr>
            <a:xfrm>
              <a:off x="1582001" y="1592485"/>
              <a:ext cx="6696687" cy="369332"/>
            </a:xfrm>
            <a:prstGeom prst="rect">
              <a:avLst/>
            </a:prstGeom>
            <a:noFill/>
          </p:spPr>
          <p:txBody>
            <a:bodyPr wrap="square" rtlCol="0">
              <a:spAutoFit/>
            </a:bodyPr>
            <a:lstStyle/>
            <a:p>
              <a:r>
                <a:rPr lang="en-US" altLang="ja-JP" dirty="0"/>
                <a:t>https://www.geospatial.jp/ckan/organization/aigid-team</a:t>
              </a:r>
              <a:endParaRPr kumimoji="1" lang="ja-JP" altLang="en-US" dirty="0"/>
            </a:p>
          </p:txBody>
        </p:sp>
      </p:grpSp>
      <p:pic>
        <p:nvPicPr>
          <p:cNvPr id="8" name="図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611" y="4788867"/>
            <a:ext cx="5604869" cy="1819265"/>
          </a:xfrm>
          <a:prstGeom prst="rect">
            <a:avLst/>
          </a:prstGeom>
          <a:noFill/>
          <a:ln>
            <a:noFill/>
          </a:ln>
        </p:spPr>
      </p:pic>
      <p:pic>
        <p:nvPicPr>
          <p:cNvPr id="9" name="図 8" descr="C:\Users\tamura\AppData\Local\Microsoft\Windows\INetCache\Content.Word\plac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6550" y="3294970"/>
            <a:ext cx="2678619" cy="1493897"/>
          </a:xfrm>
          <a:prstGeom prst="rect">
            <a:avLst/>
          </a:prstGeom>
          <a:noFill/>
          <a:ln>
            <a:noFill/>
          </a:ln>
        </p:spPr>
      </p:pic>
      <p:sp>
        <p:nvSpPr>
          <p:cNvPr id="10" name="テキスト ボックス 9"/>
          <p:cNvSpPr txBox="1"/>
          <p:nvPr/>
        </p:nvSpPr>
        <p:spPr>
          <a:xfrm>
            <a:off x="509625" y="4858654"/>
            <a:ext cx="1701798" cy="369332"/>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smtClean="0"/>
              <a:t>In/out</a:t>
            </a:r>
            <a:r>
              <a:rPr kumimoji="1" lang="ja-JP" altLang="en-US" dirty="0" smtClean="0"/>
              <a:t>の定義図</a:t>
            </a:r>
            <a:endParaRPr kumimoji="1" lang="ja-JP" altLang="en-US" dirty="0"/>
          </a:p>
        </p:txBody>
      </p:sp>
      <p:sp>
        <p:nvSpPr>
          <p:cNvPr id="11" name="テキスト ボックス 10"/>
          <p:cNvSpPr txBox="1"/>
          <p:nvPr/>
        </p:nvSpPr>
        <p:spPr>
          <a:xfrm>
            <a:off x="656749" y="3294970"/>
            <a:ext cx="2929465" cy="646331"/>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dirty="0" smtClean="0"/>
              <a:t>公開されているオープンデータの人流センサ位置</a:t>
            </a:r>
            <a:endParaRPr kumimoji="1" lang="ja-JP" altLang="en-US" dirty="0"/>
          </a:p>
        </p:txBody>
      </p:sp>
    </p:spTree>
    <p:extLst>
      <p:ext uri="{BB962C8B-B14F-4D97-AF65-F5344CB8AC3E}">
        <p14:creationId xmlns:p14="http://schemas.microsoft.com/office/powerpoint/2010/main" val="33891428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ユース</a:t>
            </a:r>
            <a:r>
              <a:rPr lang="ja-JP" altLang="en-US" dirty="0"/>
              <a:t>ケース</a:t>
            </a:r>
            <a:r>
              <a:rPr kumimoji="1" lang="ja-JP" altLang="en-US" dirty="0" smtClean="0"/>
              <a:t>定義</a:t>
            </a:r>
            <a:endParaRPr kumimoji="1" lang="ja-JP" altLang="en-US" dirty="0"/>
          </a:p>
        </p:txBody>
      </p:sp>
      <p:sp>
        <p:nvSpPr>
          <p:cNvPr id="6" name="テキスト ボックス 5"/>
          <p:cNvSpPr txBox="1"/>
          <p:nvPr/>
        </p:nvSpPr>
        <p:spPr>
          <a:xfrm>
            <a:off x="1335275" y="1153948"/>
            <a:ext cx="6127380" cy="830997"/>
          </a:xfrm>
          <a:prstGeom prst="rect">
            <a:avLst/>
          </a:prstGeom>
          <a:noFill/>
        </p:spPr>
        <p:txBody>
          <a:bodyPr wrap="square" rtlCol="0">
            <a:spAutoFit/>
          </a:bodyPr>
          <a:lstStyle/>
          <a:p>
            <a:r>
              <a:rPr kumimoji="1" lang="ja-JP" altLang="en-US" sz="2400" dirty="0" smtClean="0"/>
              <a:t>実測値</a:t>
            </a:r>
            <a:r>
              <a:rPr kumimoji="1" lang="en-US" altLang="ja-JP" sz="2400" dirty="0" smtClean="0"/>
              <a:t>(</a:t>
            </a:r>
            <a:r>
              <a:rPr kumimoji="1" lang="ja-JP" altLang="en-US" sz="2400" dirty="0" smtClean="0"/>
              <a:t>オープンデータ</a:t>
            </a:r>
            <a:r>
              <a:rPr kumimoji="1" lang="en-US" altLang="ja-JP" sz="2400" dirty="0" smtClean="0"/>
              <a:t>)</a:t>
            </a:r>
            <a:r>
              <a:rPr kumimoji="1" lang="ja-JP" altLang="en-US" sz="2400" dirty="0" smtClean="0"/>
              <a:t>を活かした</a:t>
            </a:r>
            <a:r>
              <a:rPr kumimoji="1" lang="en-US" altLang="ja-JP" sz="2400" dirty="0" smtClean="0"/>
              <a:t/>
            </a:r>
            <a:br>
              <a:rPr kumimoji="1" lang="en-US" altLang="ja-JP" sz="2400" dirty="0" smtClean="0"/>
            </a:br>
            <a:r>
              <a:rPr kumimoji="1" lang="ja-JP" altLang="en-US" sz="2400" dirty="0" smtClean="0"/>
              <a:t>広域トラッキングサービスの一例として</a:t>
            </a:r>
            <a:endParaRPr kumimoji="1" lang="ja-JP" altLang="en-US" sz="2400" dirty="0"/>
          </a:p>
        </p:txBody>
      </p:sp>
      <p:grpSp>
        <p:nvGrpSpPr>
          <p:cNvPr id="13" name="グループ化 12"/>
          <p:cNvGrpSpPr/>
          <p:nvPr/>
        </p:nvGrpSpPr>
        <p:grpSpPr>
          <a:xfrm>
            <a:off x="1066363" y="2518833"/>
            <a:ext cx="7011272" cy="1691109"/>
            <a:chOff x="1426634" y="2645833"/>
            <a:chExt cx="6290733" cy="1691109"/>
          </a:xfrm>
        </p:grpSpPr>
        <p:sp>
          <p:nvSpPr>
            <p:cNvPr id="12" name="円/楕円 11"/>
            <p:cNvSpPr/>
            <p:nvPr/>
          </p:nvSpPr>
          <p:spPr>
            <a:xfrm>
              <a:off x="1426634" y="2645833"/>
              <a:ext cx="6290733" cy="1566334"/>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7" name="テキスト ボックス 6"/>
            <p:cNvSpPr txBox="1"/>
            <p:nvPr/>
          </p:nvSpPr>
          <p:spPr>
            <a:xfrm>
              <a:off x="1744133" y="3136613"/>
              <a:ext cx="5604934" cy="1200329"/>
            </a:xfrm>
            <a:prstGeom prst="rect">
              <a:avLst/>
            </a:prstGeom>
            <a:noFill/>
            <a:ln w="38100">
              <a:noFill/>
            </a:ln>
          </p:spPr>
          <p:txBody>
            <a:bodyPr wrap="square" rtlCol="0">
              <a:spAutoFit/>
            </a:bodyPr>
            <a:lstStyle/>
            <a:p>
              <a:r>
                <a:rPr kumimoji="1" lang="ja-JP" altLang="en-US" sz="3600" dirty="0" smtClean="0"/>
                <a:t>駅構内登校者見守りサービス</a:t>
              </a:r>
              <a:endParaRPr kumimoji="1" lang="ja-JP" altLang="en-US" sz="3600" dirty="0"/>
            </a:p>
          </p:txBody>
        </p:sp>
      </p:grpSp>
      <p:sp>
        <p:nvSpPr>
          <p:cNvPr id="8" name="テキスト ボックス 7"/>
          <p:cNvSpPr txBox="1"/>
          <p:nvPr/>
        </p:nvSpPr>
        <p:spPr>
          <a:xfrm>
            <a:off x="706093" y="4873055"/>
            <a:ext cx="7731813" cy="830997"/>
          </a:xfrm>
          <a:prstGeom prst="rect">
            <a:avLst/>
          </a:prstGeom>
          <a:noFill/>
        </p:spPr>
        <p:txBody>
          <a:bodyPr wrap="square" rtlCol="0">
            <a:spAutoFit/>
          </a:bodyPr>
          <a:lstStyle/>
          <a:p>
            <a:r>
              <a:rPr lang="ja-JP" altLang="en-US" sz="2400" dirty="0" smtClean="0"/>
              <a:t>をユースケースとして研究を行った．</a:t>
            </a:r>
            <a:endParaRPr lang="en-US" altLang="ja-JP" sz="2400" dirty="0" smtClean="0"/>
          </a:p>
          <a:p>
            <a:r>
              <a:rPr lang="ja-JP" altLang="en-US" sz="2400" dirty="0"/>
              <a:t>以降</a:t>
            </a:r>
            <a:r>
              <a:rPr lang="ja-JP" altLang="en-US" sz="2400" dirty="0" smtClean="0"/>
              <a:t>のスライドでユースケースを具体的に設定をする．</a:t>
            </a:r>
            <a:endParaRPr lang="ja-JP" altLang="en-US" sz="2400" dirty="0"/>
          </a:p>
        </p:txBody>
      </p:sp>
    </p:spTree>
    <p:extLst>
      <p:ext uri="{BB962C8B-B14F-4D97-AF65-F5344CB8AC3E}">
        <p14:creationId xmlns:p14="http://schemas.microsoft.com/office/powerpoint/2010/main" val="9149699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楕円 16"/>
          <p:cNvSpPr/>
          <p:nvPr/>
        </p:nvSpPr>
        <p:spPr>
          <a:xfrm>
            <a:off x="4906032" y="1277497"/>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sp>
        <p:nvSpPr>
          <p:cNvPr id="2" name="タイトル 1"/>
          <p:cNvSpPr>
            <a:spLocks noGrp="1"/>
          </p:cNvSpPr>
          <p:nvPr>
            <p:ph type="title"/>
          </p:nvPr>
        </p:nvSpPr>
        <p:spPr/>
        <p:txBody>
          <a:bodyPr/>
          <a:lstStyle/>
          <a:p>
            <a:r>
              <a:rPr kumimoji="1" lang="ja-JP" altLang="en-US" dirty="0" smtClean="0"/>
              <a:t>ユースケース概要</a:t>
            </a:r>
            <a:endParaRPr kumimoji="1" lang="ja-JP" altLang="en-US" dirty="0"/>
          </a:p>
        </p:txBody>
      </p:sp>
      <p:cxnSp>
        <p:nvCxnSpPr>
          <p:cNvPr id="5" name="直線コネクタ 4"/>
          <p:cNvCxnSpPr/>
          <p:nvPr/>
        </p:nvCxnSpPr>
        <p:spPr>
          <a:xfrm>
            <a:off x="1089373" y="2385809"/>
            <a:ext cx="7280573" cy="0"/>
          </a:xfrm>
          <a:prstGeom prst="line">
            <a:avLst/>
          </a:prstGeom>
        </p:spPr>
        <p:style>
          <a:lnRef idx="1">
            <a:schemeClr val="dk1"/>
          </a:lnRef>
          <a:fillRef idx="0">
            <a:schemeClr val="dk1"/>
          </a:fillRef>
          <a:effectRef idx="0">
            <a:schemeClr val="dk1"/>
          </a:effectRef>
          <a:fontRef idx="minor">
            <a:schemeClr val="tx1"/>
          </a:fontRef>
        </p:style>
      </p:cxnSp>
      <p:grpSp>
        <p:nvGrpSpPr>
          <p:cNvPr id="9" name="グループ化 8"/>
          <p:cNvGrpSpPr/>
          <p:nvPr/>
        </p:nvGrpSpPr>
        <p:grpSpPr>
          <a:xfrm>
            <a:off x="4115058" y="1156857"/>
            <a:ext cx="2030844" cy="1219267"/>
            <a:chOff x="5712354" y="2150072"/>
            <a:chExt cx="4050771" cy="2431980"/>
          </a:xfrm>
        </p:grpSpPr>
        <p:pic>
          <p:nvPicPr>
            <p:cNvPr id="10" name="Picture 8" descr="サーバのイラスト（1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雲のイラスト"/>
            <p:cNvPicPr>
              <a:picLocks noChangeAspect="1" noChangeArrowheads="1"/>
            </p:cNvPicPr>
            <p:nvPr/>
          </p:nvPicPr>
          <p:blipFill rotWithShape="1">
            <a:blip r:embed="rId3">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テキスト ボックス 20"/>
          <p:cNvSpPr txBox="1"/>
          <p:nvPr/>
        </p:nvSpPr>
        <p:spPr>
          <a:xfrm>
            <a:off x="2191040" y="5190388"/>
            <a:ext cx="2596896" cy="461665"/>
          </a:xfrm>
          <a:prstGeom prst="rect">
            <a:avLst/>
          </a:prstGeom>
          <a:noFill/>
        </p:spPr>
        <p:txBody>
          <a:bodyPr wrap="square" rtlCol="0">
            <a:spAutoFit/>
          </a:bodyPr>
          <a:lstStyle/>
          <a:p>
            <a:r>
              <a:rPr lang="ja-JP" altLang="en-US" sz="2400" dirty="0" smtClean="0"/>
              <a:t>松江駅構内</a:t>
            </a:r>
            <a:endParaRPr kumimoji="1" lang="ja-JP" altLang="en-US" sz="2400" dirty="0"/>
          </a:p>
        </p:txBody>
      </p:sp>
      <p:pic>
        <p:nvPicPr>
          <p:cNvPr id="2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9236" y="4136661"/>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線矢印コネクタ 59"/>
          <p:cNvCxnSpPr>
            <a:stCxn id="24" idx="0"/>
          </p:cNvCxnSpPr>
          <p:nvPr/>
        </p:nvCxnSpPr>
        <p:spPr>
          <a:xfrm flipV="1">
            <a:off x="3819828" y="2432676"/>
            <a:ext cx="665369" cy="1703985"/>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1" name="直線矢印コネクタ 60"/>
          <p:cNvCxnSpPr>
            <a:stCxn id="33" idx="0"/>
          </p:cNvCxnSpPr>
          <p:nvPr/>
        </p:nvCxnSpPr>
        <p:spPr>
          <a:xfrm flipV="1">
            <a:off x="4597783" y="2464257"/>
            <a:ext cx="164186" cy="1672404"/>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2" name="直線矢印コネクタ 61"/>
          <p:cNvCxnSpPr>
            <a:stCxn id="34" idx="0"/>
          </p:cNvCxnSpPr>
          <p:nvPr/>
        </p:nvCxnSpPr>
        <p:spPr>
          <a:xfrm flipH="1" flipV="1">
            <a:off x="5038741" y="2470548"/>
            <a:ext cx="336997" cy="16661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3" name="直線矢印コネクタ 62"/>
          <p:cNvCxnSpPr>
            <a:stCxn id="35" idx="0"/>
          </p:cNvCxnSpPr>
          <p:nvPr/>
        </p:nvCxnSpPr>
        <p:spPr>
          <a:xfrm flipH="1" flipV="1">
            <a:off x="5375737" y="2461505"/>
            <a:ext cx="777956" cy="1675156"/>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76" name="直線コネクタ 75"/>
          <p:cNvCxnSpPr/>
          <p:nvPr/>
        </p:nvCxnSpPr>
        <p:spPr>
          <a:xfrm>
            <a:off x="1089373" y="4872977"/>
            <a:ext cx="7280573" cy="0"/>
          </a:xfrm>
          <a:prstGeom prst="line">
            <a:avLst/>
          </a:prstGeom>
        </p:spPr>
        <p:style>
          <a:lnRef idx="1">
            <a:schemeClr val="dk1"/>
          </a:lnRef>
          <a:fillRef idx="0">
            <a:schemeClr val="dk1"/>
          </a:fillRef>
          <a:effectRef idx="0">
            <a:schemeClr val="dk1"/>
          </a:effectRef>
          <a:fontRef idx="minor">
            <a:schemeClr val="tx1"/>
          </a:fontRef>
        </p:style>
      </p:cxnSp>
      <p:sp>
        <p:nvSpPr>
          <p:cNvPr id="4" name="テキスト ボックス 3"/>
          <p:cNvSpPr txBox="1"/>
          <p:nvPr/>
        </p:nvSpPr>
        <p:spPr>
          <a:xfrm>
            <a:off x="2189171" y="4202586"/>
            <a:ext cx="1156715" cy="461665"/>
          </a:xfrm>
          <a:prstGeom prst="rect">
            <a:avLst/>
          </a:prstGeom>
          <a:noFill/>
        </p:spPr>
        <p:txBody>
          <a:bodyPr wrap="square" rtlCol="0">
            <a:spAutoFit/>
          </a:bodyPr>
          <a:lstStyle/>
          <a:p>
            <a:r>
              <a:rPr kumimoji="1" lang="ja-JP" altLang="en-US" sz="2400" dirty="0" smtClean="0"/>
              <a:t>カメラ</a:t>
            </a:r>
            <a:endParaRPr kumimoji="1" lang="ja-JP" altLang="en-US" sz="2400" dirty="0"/>
          </a:p>
        </p:txBody>
      </p:sp>
      <p:sp>
        <p:nvSpPr>
          <p:cNvPr id="26" name="テキスト ボックス 25"/>
          <p:cNvSpPr txBox="1"/>
          <p:nvPr/>
        </p:nvSpPr>
        <p:spPr>
          <a:xfrm>
            <a:off x="2191039" y="6109917"/>
            <a:ext cx="4929427" cy="461665"/>
          </a:xfrm>
          <a:prstGeom prst="rect">
            <a:avLst/>
          </a:prstGeom>
          <a:noFill/>
        </p:spPr>
        <p:txBody>
          <a:bodyPr wrap="square" rtlCol="0">
            <a:spAutoFit/>
          </a:bodyPr>
          <a:lstStyle/>
          <a:p>
            <a:r>
              <a:rPr kumimoji="1" lang="en-US" altLang="ja-JP" sz="2400" dirty="0" smtClean="0"/>
              <a:t>2018</a:t>
            </a:r>
            <a:r>
              <a:rPr kumimoji="1" lang="ja-JP" altLang="en-US" sz="2400" dirty="0" smtClean="0"/>
              <a:t>年</a:t>
            </a:r>
            <a:r>
              <a:rPr kumimoji="1" lang="en-US" altLang="ja-JP" sz="2400" dirty="0" smtClean="0"/>
              <a:t>6</a:t>
            </a:r>
            <a:r>
              <a:rPr kumimoji="1" lang="ja-JP" altLang="en-US" sz="2400" dirty="0" smtClean="0"/>
              <a:t>月の平日，午前</a:t>
            </a:r>
            <a:r>
              <a:rPr kumimoji="1" lang="en-US" altLang="ja-JP" sz="2400" dirty="0" smtClean="0"/>
              <a:t>7</a:t>
            </a:r>
            <a:r>
              <a:rPr kumimoji="1" lang="ja-JP" altLang="en-US" sz="2400" dirty="0" smtClean="0"/>
              <a:t>時から</a:t>
            </a:r>
            <a:r>
              <a:rPr kumimoji="1" lang="en-US" altLang="ja-JP" sz="2400" dirty="0" smtClean="0"/>
              <a:t>8</a:t>
            </a:r>
            <a:r>
              <a:rPr kumimoji="1" lang="ja-JP" altLang="en-US" sz="2400" dirty="0" smtClean="0"/>
              <a:t>時</a:t>
            </a:r>
            <a:endParaRPr kumimoji="1" lang="ja-JP" altLang="en-US" sz="2400" dirty="0"/>
          </a:p>
        </p:txBody>
      </p:sp>
      <p:sp>
        <p:nvSpPr>
          <p:cNvPr id="8" name="円/楕円 7"/>
          <p:cNvSpPr/>
          <p:nvPr/>
        </p:nvSpPr>
        <p:spPr>
          <a:xfrm>
            <a:off x="6516869" y="3895350"/>
            <a:ext cx="1543398" cy="66040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dirty="0" smtClean="0"/>
              <a:t>1</a:t>
            </a:r>
            <a:r>
              <a:rPr kumimoji="1" lang="ja-JP" altLang="en-US" sz="2000" dirty="0" smtClean="0"/>
              <a:t>秒更新</a:t>
            </a:r>
            <a:endParaRPr kumimoji="1" lang="ja-JP" altLang="en-US" sz="2000" dirty="0"/>
          </a:p>
        </p:txBody>
      </p:sp>
      <p:sp>
        <p:nvSpPr>
          <p:cNvPr id="27" name="円/楕円 26"/>
          <p:cNvSpPr/>
          <p:nvPr/>
        </p:nvSpPr>
        <p:spPr>
          <a:xfrm>
            <a:off x="218009" y="1195616"/>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サービスモデル</a:t>
            </a:r>
            <a:endParaRPr kumimoji="1" lang="ja-JP" altLang="en-US" sz="2000" dirty="0"/>
          </a:p>
        </p:txBody>
      </p:sp>
      <p:sp>
        <p:nvSpPr>
          <p:cNvPr id="29" name="円/楕円 28"/>
          <p:cNvSpPr/>
          <p:nvPr/>
        </p:nvSpPr>
        <p:spPr>
          <a:xfrm>
            <a:off x="218009" y="3982523"/>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センサ</a:t>
            </a:r>
            <a:endParaRPr kumimoji="1" lang="ja-JP" altLang="en-US" sz="2000" dirty="0"/>
          </a:p>
        </p:txBody>
      </p:sp>
      <p:sp>
        <p:nvSpPr>
          <p:cNvPr id="30" name="円/楕円 29"/>
          <p:cNvSpPr/>
          <p:nvPr/>
        </p:nvSpPr>
        <p:spPr>
          <a:xfrm>
            <a:off x="218009" y="4974977"/>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サービス有効範囲</a:t>
            </a:r>
            <a:endParaRPr kumimoji="1" lang="ja-JP" altLang="en-US" sz="2000" dirty="0"/>
          </a:p>
        </p:txBody>
      </p:sp>
      <p:sp>
        <p:nvSpPr>
          <p:cNvPr id="32" name="円/楕円 31"/>
          <p:cNvSpPr/>
          <p:nvPr/>
        </p:nvSpPr>
        <p:spPr>
          <a:xfrm>
            <a:off x="218009" y="5888983"/>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サービス稼働時間</a:t>
            </a:r>
            <a:endParaRPr kumimoji="1" lang="ja-JP" altLang="en-US" sz="2000" dirty="0"/>
          </a:p>
        </p:txBody>
      </p:sp>
      <p:pic>
        <p:nvPicPr>
          <p:cNvPr id="33"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7191" y="4136661"/>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146" y="4136661"/>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3101" y="4136661"/>
            <a:ext cx="501183" cy="501183"/>
          </a:xfrm>
          <a:prstGeom prst="rect">
            <a:avLst/>
          </a:prstGeom>
          <a:noFill/>
          <a:extLst>
            <a:ext uri="{909E8E84-426E-40DD-AFC4-6F175D3DCCD1}">
              <a14:hiddenFill xmlns:a14="http://schemas.microsoft.com/office/drawing/2010/main">
                <a:solidFill>
                  <a:srgbClr val="FFFFFF"/>
                </a:solidFill>
              </a14:hiddenFill>
            </a:ext>
          </a:extLst>
        </p:spPr>
      </p:pic>
      <p:sp>
        <p:nvSpPr>
          <p:cNvPr id="39" name="テキスト ボックス 38"/>
          <p:cNvSpPr txBox="1"/>
          <p:nvPr/>
        </p:nvSpPr>
        <p:spPr>
          <a:xfrm>
            <a:off x="2013125" y="1165185"/>
            <a:ext cx="2049543" cy="830997"/>
          </a:xfrm>
          <a:prstGeom prst="rect">
            <a:avLst/>
          </a:prstGeom>
          <a:noFill/>
        </p:spPr>
        <p:txBody>
          <a:bodyPr wrap="square" rtlCol="0">
            <a:spAutoFit/>
          </a:bodyPr>
          <a:lstStyle/>
          <a:p>
            <a:pPr algn="ctr"/>
            <a:r>
              <a:rPr kumimoji="1" lang="ja-JP" altLang="en-US" sz="2400" dirty="0" smtClean="0"/>
              <a:t>クラウド型のサービス</a:t>
            </a:r>
            <a:endParaRPr kumimoji="1" lang="ja-JP" altLang="en-US" sz="2400" dirty="0"/>
          </a:p>
        </p:txBody>
      </p:sp>
      <p:pic>
        <p:nvPicPr>
          <p:cNvPr id="45" name="図 44" descr="C:\Users\tamura\AppData\Local\Microsoft\Windows\INetCache\Content.Word\place.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2512" y="4949680"/>
            <a:ext cx="1681571" cy="937832"/>
          </a:xfrm>
          <a:prstGeom prst="rect">
            <a:avLst/>
          </a:prstGeom>
          <a:noFill/>
          <a:ln>
            <a:noFill/>
          </a:ln>
        </p:spPr>
      </p:pic>
      <p:pic>
        <p:nvPicPr>
          <p:cNvPr id="1026" name="Picture 2" descr="スマホの地図アプリを見ている人のイラスト（女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8967" y="1715778"/>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77483" y="1580683"/>
            <a:ext cx="330530" cy="60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5742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127508"/>
            <a:ext cx="8756815" cy="660433"/>
          </a:xfrm>
        </p:spPr>
        <p:txBody>
          <a:bodyPr>
            <a:noAutofit/>
          </a:bodyPr>
          <a:lstStyle/>
          <a:p>
            <a:r>
              <a:rPr kumimoji="1" lang="ja-JP" altLang="en-US" sz="3200" dirty="0" smtClean="0"/>
              <a:t>ユースケースにおけるプライバシデータ生成源</a:t>
            </a:r>
            <a:endParaRPr kumimoji="1" lang="ja-JP" altLang="en-US" sz="3200" dirty="0"/>
          </a:p>
        </p:txBody>
      </p:sp>
      <p:sp>
        <p:nvSpPr>
          <p:cNvPr id="3" name="テキスト ボックス 2"/>
          <p:cNvSpPr txBox="1"/>
          <p:nvPr/>
        </p:nvSpPr>
        <p:spPr>
          <a:xfrm>
            <a:off x="710274" y="1458775"/>
            <a:ext cx="8552259" cy="461665"/>
          </a:xfrm>
          <a:prstGeom prst="rect">
            <a:avLst/>
          </a:prstGeom>
          <a:noFill/>
        </p:spPr>
        <p:txBody>
          <a:bodyPr wrap="square" rtlCol="0">
            <a:spAutoFit/>
          </a:bodyPr>
          <a:lstStyle/>
          <a:p>
            <a:r>
              <a:rPr kumimoji="1" lang="ja-JP" altLang="en-US" sz="2400" dirty="0" smtClean="0">
                <a:solidFill>
                  <a:srgbClr val="0070C0"/>
                </a:solidFill>
              </a:rPr>
              <a:t>見守り対象者でない松江駅利用者</a:t>
            </a:r>
            <a:r>
              <a:rPr kumimoji="1" lang="ja-JP" altLang="en-US" sz="2400" dirty="0" smtClean="0"/>
              <a:t>を</a:t>
            </a:r>
            <a:r>
              <a:rPr kumimoji="1" lang="ja-JP" altLang="en-US" sz="2400" dirty="0" smtClean="0">
                <a:solidFill>
                  <a:srgbClr val="0070C0"/>
                </a:solidFill>
              </a:rPr>
              <a:t>非見守り対象者</a:t>
            </a:r>
            <a:r>
              <a:rPr kumimoji="1" lang="ja-JP" altLang="en-US" sz="2400" dirty="0" smtClean="0"/>
              <a:t>とする．</a:t>
            </a:r>
            <a:endParaRPr kumimoji="1" lang="en-US" altLang="ja-JP" sz="2400" dirty="0" smtClean="0"/>
          </a:p>
        </p:txBody>
      </p:sp>
      <p:sp>
        <p:nvSpPr>
          <p:cNvPr id="15" name="テキスト ボックス 14"/>
          <p:cNvSpPr txBox="1"/>
          <p:nvPr/>
        </p:nvSpPr>
        <p:spPr>
          <a:xfrm>
            <a:off x="710274" y="2003677"/>
            <a:ext cx="7880872" cy="1200329"/>
          </a:xfrm>
          <a:prstGeom prst="rect">
            <a:avLst/>
          </a:prstGeom>
          <a:noFill/>
        </p:spPr>
        <p:txBody>
          <a:bodyPr wrap="square" rtlCol="0">
            <a:spAutoFit/>
          </a:bodyPr>
          <a:lstStyle/>
          <a:p>
            <a:r>
              <a:rPr lang="ja-JP" altLang="en-US" sz="2400" dirty="0">
                <a:solidFill>
                  <a:srgbClr val="FF0000"/>
                </a:solidFill>
              </a:rPr>
              <a:t>見守り対象者</a:t>
            </a:r>
            <a:r>
              <a:rPr lang="ja-JP" altLang="en-US" sz="2400" dirty="0"/>
              <a:t>の動きはオープンデータを元にモデルを生成する．</a:t>
            </a:r>
            <a:r>
              <a:rPr lang="en-US" altLang="ja-JP" sz="2400" dirty="0"/>
              <a:t>(</a:t>
            </a:r>
            <a:r>
              <a:rPr lang="ja-JP" altLang="en-US" sz="2400" dirty="0"/>
              <a:t>後述</a:t>
            </a:r>
            <a:r>
              <a:rPr lang="en-US" altLang="ja-JP" sz="2400" dirty="0" smtClean="0"/>
              <a:t>)</a:t>
            </a:r>
            <a:endParaRPr kumimoji="1" lang="en-US" altLang="ja-JP" sz="2400" dirty="0" smtClean="0">
              <a:solidFill>
                <a:srgbClr val="0070C0"/>
              </a:solidFill>
            </a:endParaRPr>
          </a:p>
          <a:p>
            <a:r>
              <a:rPr kumimoji="1" lang="ja-JP" altLang="en-US" sz="2400" dirty="0" smtClean="0">
                <a:solidFill>
                  <a:srgbClr val="0070C0"/>
                </a:solidFill>
              </a:rPr>
              <a:t>非見守り対象者</a:t>
            </a:r>
            <a:r>
              <a:rPr kumimoji="1" lang="ja-JP" altLang="en-US" sz="2400" dirty="0" smtClean="0"/>
              <a:t>の動きはオープンデータから生成する．</a:t>
            </a:r>
            <a:endParaRPr kumimoji="1" lang="ja-JP" altLang="en-US" sz="2400" dirty="0"/>
          </a:p>
        </p:txBody>
      </p:sp>
      <p:sp>
        <p:nvSpPr>
          <p:cNvPr id="7" name="テキスト ボックス 6"/>
          <p:cNvSpPr txBox="1"/>
          <p:nvPr/>
        </p:nvSpPr>
        <p:spPr>
          <a:xfrm>
            <a:off x="710274" y="954053"/>
            <a:ext cx="7135738" cy="461665"/>
          </a:xfrm>
          <a:prstGeom prst="rect">
            <a:avLst/>
          </a:prstGeom>
          <a:noFill/>
        </p:spPr>
        <p:txBody>
          <a:bodyPr wrap="square" rtlCol="0">
            <a:spAutoFit/>
          </a:bodyPr>
          <a:lstStyle/>
          <a:p>
            <a:r>
              <a:rPr kumimoji="1" lang="ja-JP" altLang="en-US" sz="2400" dirty="0" smtClean="0">
                <a:solidFill>
                  <a:srgbClr val="FF0000"/>
                </a:solidFill>
              </a:rPr>
              <a:t>松江駅構内で登校を行う学生</a:t>
            </a:r>
            <a:r>
              <a:rPr kumimoji="1" lang="ja-JP" altLang="en-US" sz="2400" dirty="0" smtClean="0"/>
              <a:t>を</a:t>
            </a:r>
            <a:r>
              <a:rPr kumimoji="1" lang="ja-JP" altLang="en-US" sz="2400" dirty="0" smtClean="0">
                <a:solidFill>
                  <a:srgbClr val="FF0000"/>
                </a:solidFill>
              </a:rPr>
              <a:t>見守り対象</a:t>
            </a:r>
            <a:r>
              <a:rPr kumimoji="1" lang="ja-JP" altLang="en-US" sz="2400" dirty="0" smtClean="0"/>
              <a:t>とする．</a:t>
            </a:r>
            <a:endParaRPr kumimoji="1" lang="en-US" altLang="ja-JP" sz="2400" dirty="0" smtClean="0"/>
          </a:p>
        </p:txBody>
      </p:sp>
      <p:grpSp>
        <p:nvGrpSpPr>
          <p:cNvPr id="6" name="グループ化 5"/>
          <p:cNvGrpSpPr/>
          <p:nvPr/>
        </p:nvGrpSpPr>
        <p:grpSpPr>
          <a:xfrm>
            <a:off x="1160972" y="3470742"/>
            <a:ext cx="3255428" cy="2402357"/>
            <a:chOff x="886219" y="3287243"/>
            <a:chExt cx="3255428" cy="2402357"/>
          </a:xfrm>
        </p:grpSpPr>
        <p:pic>
          <p:nvPicPr>
            <p:cNvPr id="1026" name="Picture 2" descr="旅行に行く学生のイラスト（学ラ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425" y="3424977"/>
              <a:ext cx="2832952" cy="1765874"/>
            </a:xfrm>
            <a:prstGeom prst="rect">
              <a:avLst/>
            </a:prstGeom>
            <a:noFill/>
            <a:extLst>
              <a:ext uri="{909E8E84-426E-40DD-AFC4-6F175D3DCCD1}">
                <a14:hiddenFill xmlns:a14="http://schemas.microsoft.com/office/drawing/2010/main">
                  <a:solidFill>
                    <a:srgbClr val="FFFFFF"/>
                  </a:solidFill>
                </a14:hiddenFill>
              </a:ext>
            </a:extLst>
          </p:spPr>
        </p:pic>
        <p:sp>
          <p:nvSpPr>
            <p:cNvPr id="4" name="円/楕円 3"/>
            <p:cNvSpPr/>
            <p:nvPr/>
          </p:nvSpPr>
          <p:spPr>
            <a:xfrm>
              <a:off x="886219" y="3287243"/>
              <a:ext cx="3255428" cy="2402357"/>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497933" y="4960018"/>
              <a:ext cx="2032000" cy="461665"/>
            </a:xfrm>
            <a:prstGeom prst="rect">
              <a:avLst/>
            </a:prstGeom>
            <a:noFill/>
          </p:spPr>
          <p:txBody>
            <a:bodyPr wrap="square" rtlCol="0">
              <a:spAutoFit/>
            </a:bodyPr>
            <a:lstStyle/>
            <a:p>
              <a:r>
                <a:rPr lang="ja-JP" altLang="en-US" sz="2400" dirty="0" smtClean="0">
                  <a:solidFill>
                    <a:srgbClr val="FF0000"/>
                  </a:solidFill>
                </a:rPr>
                <a:t>見守り対象者</a:t>
              </a:r>
              <a:endParaRPr kumimoji="1" lang="ja-JP" altLang="en-US" sz="2400" dirty="0">
                <a:solidFill>
                  <a:srgbClr val="FF0000"/>
                </a:solidFill>
              </a:endParaRPr>
            </a:p>
          </p:txBody>
        </p:sp>
      </p:grpSp>
      <p:grpSp>
        <p:nvGrpSpPr>
          <p:cNvPr id="8" name="グループ化 7"/>
          <p:cNvGrpSpPr/>
          <p:nvPr/>
        </p:nvGrpSpPr>
        <p:grpSpPr>
          <a:xfrm>
            <a:off x="4849072" y="3470741"/>
            <a:ext cx="3255428" cy="2402357"/>
            <a:chOff x="4749177" y="3578101"/>
            <a:chExt cx="3255428" cy="2402357"/>
          </a:xfrm>
        </p:grpSpPr>
        <p:pic>
          <p:nvPicPr>
            <p:cNvPr id="1028" name="Picture 4"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240" y="3943834"/>
              <a:ext cx="1298575" cy="1298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歩く女性会社員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281" y="3860950"/>
              <a:ext cx="1098610" cy="109861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グループ化 11"/>
            <p:cNvGrpSpPr/>
            <p:nvPr/>
          </p:nvGrpSpPr>
          <p:grpSpPr>
            <a:xfrm>
              <a:off x="4749177" y="3578101"/>
              <a:ext cx="3255428" cy="2402357"/>
              <a:chOff x="886219" y="3287243"/>
              <a:chExt cx="3255428" cy="2402357"/>
            </a:xfrm>
          </p:grpSpPr>
          <p:sp>
            <p:nvSpPr>
              <p:cNvPr id="14" name="円/楕円 13"/>
              <p:cNvSpPr/>
              <p:nvPr/>
            </p:nvSpPr>
            <p:spPr>
              <a:xfrm>
                <a:off x="886219" y="3287243"/>
                <a:ext cx="3255428" cy="240235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1328598" y="4951551"/>
                <a:ext cx="2343776" cy="461665"/>
              </a:xfrm>
              <a:prstGeom prst="rect">
                <a:avLst/>
              </a:prstGeom>
              <a:noFill/>
            </p:spPr>
            <p:txBody>
              <a:bodyPr wrap="square" rtlCol="0">
                <a:spAutoFit/>
              </a:bodyPr>
              <a:lstStyle/>
              <a:p>
                <a:r>
                  <a:rPr lang="ja-JP" altLang="en-US" sz="2400" dirty="0" smtClean="0">
                    <a:solidFill>
                      <a:srgbClr val="0070C0"/>
                    </a:solidFill>
                  </a:rPr>
                  <a:t>非見守り対象者</a:t>
                </a:r>
                <a:endParaRPr kumimoji="1" lang="ja-JP" altLang="en-US" sz="2400" dirty="0">
                  <a:solidFill>
                    <a:srgbClr val="0070C0"/>
                  </a:solidFill>
                </a:endParaRPr>
              </a:p>
            </p:txBody>
          </p:sp>
        </p:grpSp>
      </p:grpSp>
    </p:spTree>
    <p:extLst>
      <p:ext uri="{BB962C8B-B14F-4D97-AF65-F5344CB8AC3E}">
        <p14:creationId xmlns:p14="http://schemas.microsoft.com/office/powerpoint/2010/main" val="21253713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127508"/>
            <a:ext cx="8756815" cy="660433"/>
          </a:xfrm>
        </p:spPr>
        <p:txBody>
          <a:bodyPr>
            <a:noAutofit/>
          </a:bodyPr>
          <a:lstStyle/>
          <a:p>
            <a:r>
              <a:rPr lang="ja-JP" altLang="en-US" sz="3200" dirty="0"/>
              <a:t>サービスに無関係なプライバシデータの流出比</a:t>
            </a:r>
            <a:endParaRPr kumimoji="1" lang="ja-JP" altLang="en-US" sz="3200" dirty="0"/>
          </a:p>
        </p:txBody>
      </p:sp>
      <p:sp>
        <p:nvSpPr>
          <p:cNvPr id="9" name="右矢印 8"/>
          <p:cNvSpPr/>
          <p:nvPr/>
        </p:nvSpPr>
        <p:spPr>
          <a:xfrm>
            <a:off x="3583370" y="4410833"/>
            <a:ext cx="971050" cy="660400"/>
          </a:xfrm>
          <a:prstGeom prst="rightArrow">
            <a:avLst/>
          </a:prstGeom>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53611" y="1096727"/>
            <a:ext cx="8449049" cy="1107996"/>
          </a:xfrm>
          <a:prstGeom prst="rect">
            <a:avLst/>
          </a:prstGeom>
          <a:noFill/>
        </p:spPr>
        <p:txBody>
          <a:bodyPr wrap="square" rtlCol="0">
            <a:spAutoFit/>
          </a:bodyPr>
          <a:lstStyle/>
          <a:p>
            <a:r>
              <a:rPr kumimoji="1" lang="ja-JP" altLang="en-US" sz="2200" dirty="0" smtClean="0">
                <a:solidFill>
                  <a:srgbClr val="0070C0"/>
                </a:solidFill>
              </a:rPr>
              <a:t>非対象者のプライバシデータ</a:t>
            </a:r>
            <a:r>
              <a:rPr kumimoji="1" lang="ja-JP" altLang="en-US" sz="2200" dirty="0" smtClean="0"/>
              <a:t>はサービスに不要である．</a:t>
            </a:r>
            <a:endParaRPr kumimoji="1" lang="en-US" altLang="ja-JP" sz="2200" dirty="0" smtClean="0"/>
          </a:p>
          <a:p>
            <a:r>
              <a:rPr lang="ja-JP" altLang="en-US" sz="2200" dirty="0"/>
              <a:t>サービス</a:t>
            </a:r>
            <a:r>
              <a:rPr lang="ja-JP" altLang="en-US" sz="2200" dirty="0" smtClean="0"/>
              <a:t>に</a:t>
            </a:r>
            <a:r>
              <a:rPr lang="ja-JP" altLang="en-US" sz="2200" dirty="0"/>
              <a:t>無関係</a:t>
            </a:r>
            <a:r>
              <a:rPr lang="ja-JP" altLang="en-US" sz="2200" dirty="0" smtClean="0"/>
              <a:t>な</a:t>
            </a:r>
            <a:r>
              <a:rPr lang="ja-JP" altLang="en-US" sz="2200" dirty="0"/>
              <a:t>プライバシデータの流出比を表現</a:t>
            </a:r>
            <a:r>
              <a:rPr lang="ja-JP" altLang="en-US" sz="2200" dirty="0" smtClean="0"/>
              <a:t>するために，</a:t>
            </a:r>
            <a:r>
              <a:rPr lang="en-US" altLang="ja-JP" sz="2200" dirty="0" smtClean="0"/>
              <a:t/>
            </a:r>
            <a:br>
              <a:rPr lang="en-US" altLang="ja-JP" sz="2200" dirty="0" smtClean="0"/>
            </a:br>
            <a:r>
              <a:rPr kumimoji="1" lang="ja-JP" altLang="en-US" sz="2200" dirty="0" smtClean="0"/>
              <a:t>次の式のように</a:t>
            </a:r>
            <a:r>
              <a:rPr kumimoji="1" lang="en-US" altLang="ja-JP" sz="2200" dirty="0" smtClean="0"/>
              <a:t>NPD</a:t>
            </a:r>
            <a:r>
              <a:rPr kumimoji="1" lang="ja-JP" altLang="en-US" sz="2200" dirty="0" smtClean="0"/>
              <a:t>流出比を定義した．</a:t>
            </a:r>
            <a:endParaRPr kumimoji="1" lang="en-US" altLang="ja-JP" sz="2200" dirty="0" smtClean="0"/>
          </a:p>
        </p:txBody>
      </p:sp>
      <p:grpSp>
        <p:nvGrpSpPr>
          <p:cNvPr id="12" name="グループ化 11"/>
          <p:cNvGrpSpPr/>
          <p:nvPr/>
        </p:nvGrpSpPr>
        <p:grpSpPr>
          <a:xfrm>
            <a:off x="-10894" y="2647391"/>
            <a:ext cx="9338929" cy="901460"/>
            <a:chOff x="179171" y="4829916"/>
            <a:chExt cx="9941130" cy="901460"/>
          </a:xfrm>
        </p:grpSpPr>
        <p:sp>
          <p:nvSpPr>
            <p:cNvPr id="5" name="テキスト ボックス 4"/>
            <p:cNvSpPr txBox="1"/>
            <p:nvPr/>
          </p:nvSpPr>
          <p:spPr>
            <a:xfrm>
              <a:off x="179171" y="5029971"/>
              <a:ext cx="2185538" cy="430887"/>
            </a:xfrm>
            <a:prstGeom prst="rect">
              <a:avLst/>
            </a:prstGeom>
            <a:noFill/>
          </p:spPr>
          <p:txBody>
            <a:bodyPr wrap="square" rtlCol="0">
              <a:spAutoFit/>
            </a:bodyPr>
            <a:lstStyle/>
            <a:p>
              <a:r>
                <a:rPr kumimoji="1" lang="en-US" altLang="ja-JP" sz="2200" dirty="0" smtClean="0"/>
                <a:t>NPD</a:t>
              </a:r>
              <a:r>
                <a:rPr kumimoji="1" lang="ja-JP" altLang="en-US" sz="2200" dirty="0" smtClean="0"/>
                <a:t>流出比 ＝</a:t>
              </a:r>
              <a:endParaRPr kumimoji="1" lang="ja-JP" altLang="en-US" sz="2200" dirty="0"/>
            </a:p>
          </p:txBody>
        </p:sp>
        <p:sp>
          <p:nvSpPr>
            <p:cNvPr id="6" name="テキスト ボックス 5"/>
            <p:cNvSpPr txBox="1"/>
            <p:nvPr/>
          </p:nvSpPr>
          <p:spPr>
            <a:xfrm>
              <a:off x="1931348" y="5300489"/>
              <a:ext cx="8188953" cy="430887"/>
            </a:xfrm>
            <a:prstGeom prst="rect">
              <a:avLst/>
            </a:prstGeom>
            <a:noFill/>
          </p:spPr>
          <p:txBody>
            <a:bodyPr wrap="square" rtlCol="0">
              <a:spAutoFit/>
            </a:bodyPr>
            <a:lstStyle/>
            <a:p>
              <a:r>
                <a:rPr kumimoji="1" lang="ja-JP" altLang="en-US" sz="2200" dirty="0" smtClean="0">
                  <a:solidFill>
                    <a:srgbClr val="FF0000"/>
                  </a:solidFill>
                </a:rPr>
                <a:t>対象者のプライバシデータ </a:t>
              </a:r>
              <a:r>
                <a:rPr kumimoji="1" lang="ja-JP" altLang="en-US" sz="2200" dirty="0" smtClean="0"/>
                <a:t>＋ </a:t>
              </a:r>
              <a:r>
                <a:rPr kumimoji="1" lang="ja-JP" altLang="en-US" sz="2200" dirty="0" smtClean="0">
                  <a:solidFill>
                    <a:srgbClr val="0070C0"/>
                  </a:solidFill>
                </a:rPr>
                <a:t>非対象者のプライバシデータ</a:t>
              </a:r>
              <a:endParaRPr kumimoji="1" lang="ja-JP" altLang="en-US" sz="2200" dirty="0">
                <a:solidFill>
                  <a:srgbClr val="0070C0"/>
                </a:solidFill>
              </a:endParaRPr>
            </a:p>
          </p:txBody>
        </p:sp>
        <p:cxnSp>
          <p:nvCxnSpPr>
            <p:cNvPr id="8" name="直線コネクタ 7"/>
            <p:cNvCxnSpPr/>
            <p:nvPr/>
          </p:nvCxnSpPr>
          <p:spPr>
            <a:xfrm>
              <a:off x="2162087" y="5230026"/>
              <a:ext cx="7624539"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テキスト ボックス 10"/>
            <p:cNvSpPr txBox="1"/>
            <p:nvPr/>
          </p:nvSpPr>
          <p:spPr>
            <a:xfrm>
              <a:off x="3733795" y="4829916"/>
              <a:ext cx="4160180" cy="430887"/>
            </a:xfrm>
            <a:prstGeom prst="rect">
              <a:avLst/>
            </a:prstGeom>
            <a:noFill/>
          </p:spPr>
          <p:txBody>
            <a:bodyPr wrap="square" rtlCol="0">
              <a:spAutoFit/>
            </a:bodyPr>
            <a:lstStyle/>
            <a:p>
              <a:r>
                <a:rPr lang="ja-JP" altLang="en-US" sz="2200" dirty="0">
                  <a:solidFill>
                    <a:srgbClr val="0070C0"/>
                  </a:solidFill>
                </a:rPr>
                <a:t>非対象者</a:t>
              </a:r>
              <a:r>
                <a:rPr lang="ja-JP" altLang="en-US" sz="2200" dirty="0" smtClean="0">
                  <a:solidFill>
                    <a:srgbClr val="0070C0"/>
                  </a:solidFill>
                </a:rPr>
                <a:t>のプライバシデータ</a:t>
              </a:r>
              <a:endParaRPr kumimoji="1" lang="ja-JP" altLang="en-US" sz="2200" dirty="0">
                <a:solidFill>
                  <a:srgbClr val="0070C0"/>
                </a:solidFill>
              </a:endParaRPr>
            </a:p>
          </p:txBody>
        </p:sp>
      </p:grpSp>
      <p:grpSp>
        <p:nvGrpSpPr>
          <p:cNvPr id="7" name="グループ化 6"/>
          <p:cNvGrpSpPr/>
          <p:nvPr/>
        </p:nvGrpSpPr>
        <p:grpSpPr>
          <a:xfrm>
            <a:off x="324546" y="4068969"/>
            <a:ext cx="3435409" cy="1344128"/>
            <a:chOff x="355069" y="4927126"/>
            <a:chExt cx="3435409" cy="1162228"/>
          </a:xfrm>
        </p:grpSpPr>
        <p:sp>
          <p:nvSpPr>
            <p:cNvPr id="17" name="楕円 16"/>
            <p:cNvSpPr/>
            <p:nvPr/>
          </p:nvSpPr>
          <p:spPr>
            <a:xfrm>
              <a:off x="355069" y="4927126"/>
              <a:ext cx="3435409" cy="1162228"/>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411942" y="5260473"/>
              <a:ext cx="3364880" cy="523220"/>
            </a:xfrm>
            <a:prstGeom prst="rect">
              <a:avLst/>
            </a:prstGeom>
            <a:noFill/>
          </p:spPr>
          <p:txBody>
            <a:bodyPr wrap="square" rtlCol="0">
              <a:spAutoFit/>
            </a:bodyPr>
            <a:lstStyle/>
            <a:p>
              <a:r>
                <a:rPr lang="en-US" altLang="ja-JP" sz="2800" dirty="0">
                  <a:solidFill>
                    <a:srgbClr val="0070C0"/>
                  </a:solidFill>
                </a:rPr>
                <a:t>NPD</a:t>
              </a:r>
              <a:r>
                <a:rPr lang="ja-JP" altLang="en-US" sz="2800" dirty="0">
                  <a:solidFill>
                    <a:srgbClr val="0070C0"/>
                  </a:solidFill>
                </a:rPr>
                <a:t>流出比</a:t>
              </a:r>
              <a:r>
                <a:rPr lang="ja-JP" altLang="en-US" sz="2800" dirty="0"/>
                <a:t>が</a:t>
              </a:r>
              <a:r>
                <a:rPr lang="ja-JP" altLang="en-US" sz="2800" dirty="0" smtClean="0"/>
                <a:t>小さい</a:t>
              </a:r>
              <a:endParaRPr lang="ja-JP" altLang="en-US" sz="2800" dirty="0"/>
            </a:p>
          </p:txBody>
        </p:sp>
      </p:grpSp>
      <p:grpSp>
        <p:nvGrpSpPr>
          <p:cNvPr id="3" name="グループ化 2"/>
          <p:cNvGrpSpPr/>
          <p:nvPr/>
        </p:nvGrpSpPr>
        <p:grpSpPr>
          <a:xfrm>
            <a:off x="4664490" y="3890280"/>
            <a:ext cx="3683643" cy="1738313"/>
            <a:chOff x="4637405" y="4709571"/>
            <a:chExt cx="4025069" cy="1384830"/>
          </a:xfrm>
        </p:grpSpPr>
        <p:sp>
          <p:nvSpPr>
            <p:cNvPr id="18" name="楕円 17"/>
            <p:cNvSpPr/>
            <p:nvPr/>
          </p:nvSpPr>
          <p:spPr>
            <a:xfrm>
              <a:off x="4637405" y="4709571"/>
              <a:ext cx="4025069" cy="138483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16" name="テキスト ボックス 15"/>
            <p:cNvSpPr txBox="1"/>
            <p:nvPr/>
          </p:nvSpPr>
          <p:spPr>
            <a:xfrm>
              <a:off x="4979350" y="4946635"/>
              <a:ext cx="3316300" cy="858168"/>
            </a:xfrm>
            <a:prstGeom prst="rect">
              <a:avLst/>
            </a:prstGeom>
            <a:noFill/>
          </p:spPr>
          <p:txBody>
            <a:bodyPr wrap="square" rtlCol="0">
              <a:spAutoFit/>
            </a:bodyPr>
            <a:lstStyle/>
            <a:p>
              <a:pPr algn="ctr"/>
              <a:r>
                <a:rPr lang="ja-JP" altLang="en-US" sz="3200" dirty="0">
                  <a:solidFill>
                    <a:srgbClr val="FF0000"/>
                  </a:solidFill>
                </a:rPr>
                <a:t>プライバシ</a:t>
              </a:r>
              <a:r>
                <a:rPr lang="ja-JP" altLang="en-US" sz="3200" dirty="0" smtClean="0">
                  <a:solidFill>
                    <a:srgbClr val="FF0000"/>
                  </a:solidFill>
                </a:rPr>
                <a:t>保護</a:t>
              </a:r>
              <a:r>
                <a:rPr lang="en-US" altLang="ja-JP" sz="3200" dirty="0" smtClean="0">
                  <a:solidFill>
                    <a:srgbClr val="FF0000"/>
                  </a:solidFill>
                </a:rPr>
                <a:t/>
              </a:r>
              <a:br>
                <a:rPr lang="en-US" altLang="ja-JP" sz="3200" dirty="0" smtClean="0">
                  <a:solidFill>
                    <a:srgbClr val="FF0000"/>
                  </a:solidFill>
                </a:rPr>
              </a:br>
              <a:r>
                <a:rPr lang="ja-JP" altLang="en-US" sz="3200" dirty="0" smtClean="0">
                  <a:solidFill>
                    <a:srgbClr val="FF0000"/>
                  </a:solidFill>
                </a:rPr>
                <a:t>に優れる</a:t>
              </a:r>
              <a:endParaRPr kumimoji="1" lang="ja-JP" altLang="en-US" sz="3200" dirty="0"/>
            </a:p>
          </p:txBody>
        </p:sp>
      </p:grpSp>
      <p:sp>
        <p:nvSpPr>
          <p:cNvPr id="19" name="テキスト ボックス 18"/>
          <p:cNvSpPr txBox="1"/>
          <p:nvPr/>
        </p:nvSpPr>
        <p:spPr>
          <a:xfrm>
            <a:off x="5532364" y="1864893"/>
            <a:ext cx="3281586" cy="369332"/>
          </a:xfrm>
          <a:prstGeom prst="rect">
            <a:avLst/>
          </a:prstGeom>
          <a:noFill/>
        </p:spPr>
        <p:txBody>
          <a:bodyPr wrap="square" rtlCol="0">
            <a:spAutoFit/>
          </a:bodyPr>
          <a:lstStyle/>
          <a:p>
            <a:r>
              <a:rPr kumimoji="1" lang="en-US" altLang="ja-JP" dirty="0" smtClean="0"/>
              <a:t>NPD : non-relation privacy data</a:t>
            </a:r>
            <a:endParaRPr kumimoji="1" lang="ja-JP" altLang="en-US" dirty="0"/>
          </a:p>
        </p:txBody>
      </p:sp>
    </p:spTree>
    <p:extLst>
      <p:ext uri="{BB962C8B-B14F-4D97-AF65-F5344CB8AC3E}">
        <p14:creationId xmlns:p14="http://schemas.microsoft.com/office/powerpoint/2010/main" val="36333311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非対象者の動き</a:t>
            </a:r>
            <a:endParaRPr kumimoji="1" lang="ja-JP" altLang="en-US" dirty="0"/>
          </a:p>
        </p:txBody>
      </p:sp>
      <p:sp>
        <p:nvSpPr>
          <p:cNvPr id="6" name="テキスト ボックス 5"/>
          <p:cNvSpPr txBox="1"/>
          <p:nvPr/>
        </p:nvSpPr>
        <p:spPr>
          <a:xfrm>
            <a:off x="1291548" y="932972"/>
            <a:ext cx="5562599" cy="830997"/>
          </a:xfrm>
          <a:prstGeom prst="rect">
            <a:avLst/>
          </a:prstGeom>
          <a:noFill/>
        </p:spPr>
        <p:txBody>
          <a:bodyPr wrap="square" rtlCol="0">
            <a:spAutoFit/>
          </a:bodyPr>
          <a:lstStyle/>
          <a:p>
            <a:r>
              <a:rPr lang="ja-JP" altLang="en-US" sz="2400" dirty="0" smtClean="0">
                <a:solidFill>
                  <a:srgbClr val="FF0000"/>
                </a:solidFill>
              </a:rPr>
              <a:t>人流センサ群の情報</a:t>
            </a:r>
            <a:r>
              <a:rPr lang="en-US" altLang="ja-JP" sz="2400" dirty="0" smtClean="0">
                <a:solidFill>
                  <a:srgbClr val="FF0000"/>
                </a:solidFill>
              </a:rPr>
              <a:t>(</a:t>
            </a:r>
            <a:r>
              <a:rPr lang="ja-JP" altLang="en-US" sz="2400" dirty="0" smtClean="0">
                <a:solidFill>
                  <a:srgbClr val="FF0000"/>
                </a:solidFill>
              </a:rPr>
              <a:t>オープンデータ</a:t>
            </a:r>
            <a:r>
              <a:rPr lang="en-US" altLang="ja-JP" sz="2400" dirty="0" smtClean="0">
                <a:solidFill>
                  <a:srgbClr val="FF0000"/>
                </a:solidFill>
              </a:rPr>
              <a:t>)</a:t>
            </a:r>
            <a:r>
              <a:rPr lang="ja-JP" altLang="en-US" sz="2400" dirty="0" smtClean="0">
                <a:solidFill>
                  <a:srgbClr val="FF0000"/>
                </a:solidFill>
              </a:rPr>
              <a:t>を</a:t>
            </a:r>
            <a:endParaRPr lang="en-US" altLang="ja-JP" sz="2400" dirty="0" smtClean="0">
              <a:solidFill>
                <a:srgbClr val="FF0000"/>
              </a:solidFill>
            </a:endParaRPr>
          </a:p>
          <a:p>
            <a:r>
              <a:rPr lang="ja-JP" altLang="en-US" sz="2400" dirty="0" smtClean="0">
                <a:solidFill>
                  <a:srgbClr val="FF0000"/>
                </a:solidFill>
              </a:rPr>
              <a:t>非対象者の動きに変換する．</a:t>
            </a:r>
            <a:endParaRPr kumimoji="1" lang="ja-JP" altLang="en-US" sz="2400" dirty="0">
              <a:solidFill>
                <a:srgbClr val="FF0000"/>
              </a:solidFill>
            </a:endParaRPr>
          </a:p>
        </p:txBody>
      </p:sp>
      <p:pic>
        <p:nvPicPr>
          <p:cNvPr id="7" name="図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5208" y="3949784"/>
            <a:ext cx="5604869" cy="1819265"/>
          </a:xfrm>
          <a:prstGeom prst="rect">
            <a:avLst/>
          </a:prstGeom>
          <a:noFill/>
          <a:ln>
            <a:noFill/>
          </a:ln>
        </p:spPr>
      </p:pic>
      <p:pic>
        <p:nvPicPr>
          <p:cNvPr id="8" name="図 7" descr="C:\Users\tamura\AppData\Local\Microsoft\Windows\INetCache\Content.Word\plac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3147" y="1805248"/>
            <a:ext cx="3697212" cy="2061978"/>
          </a:xfrm>
          <a:prstGeom prst="rect">
            <a:avLst/>
          </a:prstGeom>
          <a:noFill/>
          <a:ln>
            <a:noFill/>
          </a:ln>
        </p:spPr>
      </p:pic>
      <p:sp>
        <p:nvSpPr>
          <p:cNvPr id="11" name="テキスト ボックス 10"/>
          <p:cNvSpPr txBox="1"/>
          <p:nvPr/>
        </p:nvSpPr>
        <p:spPr>
          <a:xfrm>
            <a:off x="333017" y="5878202"/>
            <a:ext cx="7766839" cy="646331"/>
          </a:xfrm>
          <a:prstGeom prst="rect">
            <a:avLst/>
          </a:prstGeom>
          <a:noFill/>
          <a:ln>
            <a:noFill/>
          </a:ln>
        </p:spPr>
        <p:txBody>
          <a:bodyPr wrap="square" rtlCol="0">
            <a:spAutoFit/>
          </a:bodyPr>
          <a:lstStyle/>
          <a:p>
            <a:r>
              <a:rPr kumimoji="1" lang="ja-JP" altLang="en-US" dirty="0" smtClean="0"/>
              <a:t>オープンデータは人流センサを用いており，</a:t>
            </a:r>
            <a:r>
              <a:rPr lang="en-US" altLang="ja-JP" dirty="0" smtClean="0"/>
              <a:t>19</a:t>
            </a:r>
            <a:r>
              <a:rPr lang="ja-JP" altLang="en-US" dirty="0" smtClean="0"/>
              <a:t>個のセンサ毎に</a:t>
            </a:r>
            <a:r>
              <a:rPr lang="en-US" altLang="ja-JP" dirty="0" smtClean="0"/>
              <a:t>in</a:t>
            </a:r>
            <a:r>
              <a:rPr lang="ja-JP" altLang="en-US" dirty="0" smtClean="0"/>
              <a:t>データと</a:t>
            </a:r>
            <a:r>
              <a:rPr lang="en-US" altLang="ja-JP" dirty="0" smtClean="0"/>
              <a:t>out</a:t>
            </a:r>
            <a:r>
              <a:rPr lang="ja-JP" altLang="en-US" dirty="0" smtClean="0"/>
              <a:t>データが示されている．時刻は</a:t>
            </a:r>
            <a:r>
              <a:rPr lang="en-US" altLang="ja-JP" dirty="0" smtClean="0"/>
              <a:t>1</a:t>
            </a:r>
            <a:r>
              <a:rPr lang="ja-JP" altLang="en-US" dirty="0" smtClean="0"/>
              <a:t>分毎の更新である．</a:t>
            </a:r>
            <a:endParaRPr kumimoji="1" lang="ja-JP" altLang="en-US" dirty="0"/>
          </a:p>
        </p:txBody>
      </p:sp>
      <p:sp>
        <p:nvSpPr>
          <p:cNvPr id="12" name="テキスト ボックス 11"/>
          <p:cNvSpPr txBox="1"/>
          <p:nvPr/>
        </p:nvSpPr>
        <p:spPr>
          <a:xfrm>
            <a:off x="1147139" y="3846032"/>
            <a:ext cx="1701798" cy="369332"/>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smtClean="0"/>
              <a:t>In/out</a:t>
            </a:r>
            <a:r>
              <a:rPr kumimoji="1" lang="ja-JP" altLang="en-US" dirty="0" smtClean="0"/>
              <a:t>の定義図</a:t>
            </a:r>
            <a:endParaRPr kumimoji="1" lang="ja-JP" altLang="en-US" dirty="0"/>
          </a:p>
        </p:txBody>
      </p:sp>
      <p:sp>
        <p:nvSpPr>
          <p:cNvPr id="14" name="テキスト ボックス 13"/>
          <p:cNvSpPr txBox="1"/>
          <p:nvPr/>
        </p:nvSpPr>
        <p:spPr>
          <a:xfrm>
            <a:off x="800084" y="1845619"/>
            <a:ext cx="2929465" cy="646331"/>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dirty="0" smtClean="0"/>
              <a:t>公開されているオープンデータの人流センサ位置</a:t>
            </a:r>
            <a:endParaRPr kumimoji="1" lang="ja-JP" altLang="en-US" dirty="0"/>
          </a:p>
        </p:txBody>
      </p:sp>
    </p:spTree>
    <p:extLst>
      <p:ext uri="{BB962C8B-B14F-4D97-AF65-F5344CB8AC3E}">
        <p14:creationId xmlns:p14="http://schemas.microsoft.com/office/powerpoint/2010/main" val="26557278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非対象者の動き</a:t>
            </a:r>
            <a:endParaRPr kumimoji="1" lang="ja-JP" altLang="en-US" dirty="0"/>
          </a:p>
        </p:txBody>
      </p:sp>
      <p:sp>
        <p:nvSpPr>
          <p:cNvPr id="8" name="テキスト ボックス 7"/>
          <p:cNvSpPr txBox="1"/>
          <p:nvPr/>
        </p:nvSpPr>
        <p:spPr>
          <a:xfrm>
            <a:off x="786991" y="2052185"/>
            <a:ext cx="7556638" cy="830997"/>
          </a:xfrm>
          <a:prstGeom prst="rect">
            <a:avLst/>
          </a:prstGeom>
          <a:noFill/>
        </p:spPr>
        <p:txBody>
          <a:bodyPr wrap="square" rtlCol="0">
            <a:spAutoFit/>
          </a:bodyPr>
          <a:lstStyle/>
          <a:p>
            <a:r>
              <a:rPr kumimoji="1" lang="ja-JP" altLang="en-US" sz="2400" dirty="0" smtClean="0"/>
              <a:t>そこで図のようにカメラを</a:t>
            </a:r>
            <a:r>
              <a:rPr lang="ja-JP" altLang="en-US" sz="2400" dirty="0"/>
              <a:t>設定</a:t>
            </a:r>
            <a:r>
              <a:rPr kumimoji="1" lang="ja-JP" altLang="en-US" sz="2400" dirty="0" smtClean="0"/>
              <a:t>し，人流センサデータからプライバシデータへの変換を実現する．</a:t>
            </a:r>
            <a:endParaRPr kumimoji="1" lang="ja-JP" altLang="en-US" sz="2400" dirty="0"/>
          </a:p>
        </p:txBody>
      </p:sp>
      <p:grpSp>
        <p:nvGrpSpPr>
          <p:cNvPr id="4" name="グループ化 3"/>
          <p:cNvGrpSpPr/>
          <p:nvPr/>
        </p:nvGrpSpPr>
        <p:grpSpPr>
          <a:xfrm>
            <a:off x="435835" y="3103565"/>
            <a:ext cx="8244892" cy="3138326"/>
            <a:chOff x="418744" y="2436993"/>
            <a:chExt cx="8244892" cy="3138326"/>
          </a:xfrm>
        </p:grpSpPr>
        <p:sp>
          <p:nvSpPr>
            <p:cNvPr id="10" name="角丸四角形吹き出し 9"/>
            <p:cNvSpPr/>
            <p:nvPr/>
          </p:nvSpPr>
          <p:spPr>
            <a:xfrm>
              <a:off x="1010560" y="3444383"/>
              <a:ext cx="3292289" cy="1995712"/>
            </a:xfrm>
            <a:prstGeom prst="wedgeRoundRectCallout">
              <a:avLst>
                <a:gd name="adj1" fmla="val -47667"/>
                <a:gd name="adj2" fmla="val -72213"/>
                <a:gd name="adj3" fmla="val 16667"/>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a:p>
          </p:txBody>
        </p:sp>
        <p:sp>
          <p:nvSpPr>
            <p:cNvPr id="11" name="角丸四角形吹き出し 10"/>
            <p:cNvSpPr/>
            <p:nvPr/>
          </p:nvSpPr>
          <p:spPr>
            <a:xfrm flipH="1">
              <a:off x="4779531" y="3444383"/>
              <a:ext cx="3292289" cy="1995712"/>
            </a:xfrm>
            <a:prstGeom prst="wedgeRoundRectCallout">
              <a:avLst>
                <a:gd name="adj1" fmla="val -47667"/>
                <a:gd name="adj2" fmla="val -72213"/>
                <a:gd name="adj3" fmla="val 16667"/>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a:p>
          </p:txBody>
        </p:sp>
        <p:pic>
          <p:nvPicPr>
            <p:cNvPr id="1026" name="Picture 2"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8382" y="3744525"/>
              <a:ext cx="1009312" cy="1009312"/>
            </a:xfrm>
            <a:prstGeom prst="rect">
              <a:avLst/>
            </a:prstGeom>
            <a:noFill/>
            <a:extLst>
              <a:ext uri="{909E8E84-426E-40DD-AFC4-6F175D3DCCD1}">
                <a14:hiddenFill xmlns:a14="http://schemas.microsoft.com/office/drawing/2010/main">
                  <a:solidFill>
                    <a:srgbClr val="FFFFFF"/>
                  </a:solidFill>
                </a14:hiddenFill>
              </a:ext>
            </a:extLst>
          </p:spPr>
        </p:pic>
        <p:sp>
          <p:nvSpPr>
            <p:cNvPr id="12" name="正方形/長方形 11"/>
            <p:cNvSpPr/>
            <p:nvPr/>
          </p:nvSpPr>
          <p:spPr>
            <a:xfrm>
              <a:off x="4302849" y="2436993"/>
              <a:ext cx="476682" cy="3138326"/>
            </a:xfrm>
            <a:prstGeom prst="rect">
              <a:avLst/>
            </a:prstGeom>
            <a:ln w="57150"/>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sz="2000" dirty="0" smtClean="0"/>
                <a:t>人流センサ</a:t>
              </a:r>
              <a:endParaRPr kumimoji="1" lang="ja-JP" altLang="en-US" sz="2000" dirty="0"/>
            </a:p>
          </p:txBody>
        </p:sp>
        <p:sp>
          <p:nvSpPr>
            <p:cNvPr id="13" name="左矢印 12"/>
            <p:cNvSpPr/>
            <p:nvPr/>
          </p:nvSpPr>
          <p:spPr>
            <a:xfrm>
              <a:off x="2164157" y="4164486"/>
              <a:ext cx="2138692" cy="555504"/>
            </a:xfrm>
            <a:prstGeom prst="leftArrow">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2000" dirty="0"/>
                <a:t>i</a:t>
              </a:r>
              <a:r>
                <a:rPr kumimoji="1" lang="en-US" altLang="ja-JP" sz="2000" dirty="0" smtClean="0"/>
                <a:t>n</a:t>
              </a:r>
              <a:r>
                <a:rPr kumimoji="1" lang="ja-JP" altLang="en-US" sz="2000" dirty="0" smtClean="0"/>
                <a:t>データ</a:t>
              </a:r>
              <a:endParaRPr kumimoji="1" lang="ja-JP" altLang="en-US" sz="2000" dirty="0"/>
            </a:p>
          </p:txBody>
        </p:sp>
        <p:pic>
          <p:nvPicPr>
            <p:cNvPr id="14" name="Picture 2" descr="ãã¼ã å½¢ã®é²ç¯ã«ã¡ã©ã®ã¤ã©ã¹ã"/>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8744" y="2436993"/>
              <a:ext cx="702313" cy="702312"/>
            </a:xfrm>
            <a:prstGeom prst="rect">
              <a:avLst/>
            </a:prstGeom>
            <a:noFill/>
            <a:ln w="57150">
              <a:noFill/>
            </a:ln>
            <a:extLst>
              <a:ext uri="{909E8E84-426E-40DD-AFC4-6F175D3DCCD1}">
                <a14:hiddenFill xmlns:a14="http://schemas.microsoft.com/office/drawing/2010/main">
                  <a:solidFill>
                    <a:srgbClr val="FFFFFF"/>
                  </a:solidFill>
                </a14:hiddenFill>
              </a:ext>
            </a:extLst>
          </p:spPr>
        </p:pic>
        <p:pic>
          <p:nvPicPr>
            <p:cNvPr id="20" name="Picture 2"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779531" y="3744525"/>
              <a:ext cx="1009312" cy="10093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ãã¼ã å½¢ã®é²ç¯ã«ã¡ã©ã®ã¤ã©ã¹ã"/>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961323" y="2436993"/>
              <a:ext cx="702313" cy="702312"/>
            </a:xfrm>
            <a:prstGeom prst="rect">
              <a:avLst/>
            </a:prstGeom>
            <a:noFill/>
            <a:ln w="57150">
              <a:noFill/>
            </a:ln>
            <a:extLst>
              <a:ext uri="{909E8E84-426E-40DD-AFC4-6F175D3DCCD1}">
                <a14:hiddenFill xmlns:a14="http://schemas.microsoft.com/office/drawing/2010/main">
                  <a:solidFill>
                    <a:srgbClr val="FFFFFF"/>
                  </a:solidFill>
                </a14:hiddenFill>
              </a:ext>
            </a:extLst>
          </p:spPr>
        </p:pic>
        <p:sp>
          <p:nvSpPr>
            <p:cNvPr id="16" name="右矢印 15"/>
            <p:cNvSpPr/>
            <p:nvPr/>
          </p:nvSpPr>
          <p:spPr>
            <a:xfrm>
              <a:off x="4779531" y="4164486"/>
              <a:ext cx="2138692" cy="555504"/>
            </a:xfrm>
            <a:prstGeom prst="rightArrow">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2000" dirty="0"/>
                <a:t>o</a:t>
              </a:r>
              <a:r>
                <a:rPr kumimoji="1" lang="en-US" altLang="ja-JP" sz="2000" dirty="0" smtClean="0"/>
                <a:t>ut</a:t>
              </a:r>
              <a:r>
                <a:rPr kumimoji="1" lang="ja-JP" altLang="en-US" sz="2000" dirty="0" smtClean="0"/>
                <a:t>データ</a:t>
              </a:r>
              <a:endParaRPr kumimoji="1" lang="ja-JP" altLang="en-US" sz="2000" dirty="0"/>
            </a:p>
          </p:txBody>
        </p:sp>
        <p:sp>
          <p:nvSpPr>
            <p:cNvPr id="17" name="テキスト ボックス 16"/>
            <p:cNvSpPr txBox="1"/>
            <p:nvPr/>
          </p:nvSpPr>
          <p:spPr>
            <a:xfrm>
              <a:off x="1240737" y="3543993"/>
              <a:ext cx="2049394" cy="400110"/>
            </a:xfrm>
            <a:prstGeom prst="rect">
              <a:avLst/>
            </a:prstGeom>
            <a:noFill/>
            <a:ln w="57150">
              <a:noFill/>
            </a:ln>
          </p:spPr>
          <p:txBody>
            <a:bodyPr wrap="square" rtlCol="0">
              <a:spAutoFit/>
            </a:bodyPr>
            <a:lstStyle/>
            <a:p>
              <a:r>
                <a:rPr kumimoji="1" lang="ja-JP" altLang="en-US" sz="2000" dirty="0" smtClean="0"/>
                <a:t>カメラ有効範囲</a:t>
              </a:r>
              <a:endParaRPr kumimoji="1" lang="ja-JP" altLang="en-US" sz="2000" dirty="0"/>
            </a:p>
          </p:txBody>
        </p:sp>
        <p:sp>
          <p:nvSpPr>
            <p:cNvPr id="18" name="テキスト ボックス 17"/>
            <p:cNvSpPr txBox="1"/>
            <p:nvPr/>
          </p:nvSpPr>
          <p:spPr>
            <a:xfrm>
              <a:off x="5933128" y="3543993"/>
              <a:ext cx="2028196" cy="400110"/>
            </a:xfrm>
            <a:prstGeom prst="rect">
              <a:avLst/>
            </a:prstGeom>
            <a:noFill/>
            <a:ln w="57150">
              <a:noFill/>
            </a:ln>
          </p:spPr>
          <p:txBody>
            <a:bodyPr wrap="square" rtlCol="0">
              <a:spAutoFit/>
            </a:bodyPr>
            <a:lstStyle/>
            <a:p>
              <a:r>
                <a:rPr kumimoji="1" lang="ja-JP" altLang="en-US" sz="2000" dirty="0" smtClean="0"/>
                <a:t>カメラ有効範囲</a:t>
              </a:r>
              <a:endParaRPr kumimoji="1" lang="ja-JP" altLang="en-US" sz="2000" dirty="0"/>
            </a:p>
          </p:txBody>
        </p:sp>
        <p:sp>
          <p:nvSpPr>
            <p:cNvPr id="9" name="左右矢印 8"/>
            <p:cNvSpPr/>
            <p:nvPr/>
          </p:nvSpPr>
          <p:spPr>
            <a:xfrm>
              <a:off x="4814236" y="4745707"/>
              <a:ext cx="3231946" cy="508000"/>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smtClean="0"/>
                <a:t>15m</a:t>
              </a:r>
              <a:endParaRPr kumimoji="1" lang="ja-JP" altLang="en-US" dirty="0"/>
            </a:p>
          </p:txBody>
        </p:sp>
        <p:sp>
          <p:nvSpPr>
            <p:cNvPr id="19" name="左右矢印 18"/>
            <p:cNvSpPr/>
            <p:nvPr/>
          </p:nvSpPr>
          <p:spPr>
            <a:xfrm>
              <a:off x="1045265" y="4745707"/>
              <a:ext cx="3231946" cy="508000"/>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smtClean="0"/>
                <a:t>15m</a:t>
              </a:r>
              <a:endParaRPr kumimoji="1" lang="ja-JP" altLang="en-US" dirty="0"/>
            </a:p>
          </p:txBody>
        </p:sp>
      </p:grpSp>
      <p:sp>
        <p:nvSpPr>
          <p:cNvPr id="21" name="テキスト ボックス 20"/>
          <p:cNvSpPr txBox="1"/>
          <p:nvPr/>
        </p:nvSpPr>
        <p:spPr>
          <a:xfrm>
            <a:off x="786991" y="1034800"/>
            <a:ext cx="7705076" cy="830997"/>
          </a:xfrm>
          <a:prstGeom prst="rect">
            <a:avLst/>
          </a:prstGeom>
          <a:noFill/>
        </p:spPr>
        <p:txBody>
          <a:bodyPr wrap="square" rtlCol="0">
            <a:spAutoFit/>
          </a:bodyPr>
          <a:lstStyle/>
          <a:p>
            <a:r>
              <a:rPr lang="ja-JP" altLang="en-US" sz="2400" dirty="0" smtClean="0">
                <a:solidFill>
                  <a:srgbClr val="FF0000"/>
                </a:solidFill>
              </a:rPr>
              <a:t>人流センサデータ</a:t>
            </a:r>
            <a:r>
              <a:rPr lang="en-US" altLang="ja-JP" sz="2400" dirty="0" smtClean="0">
                <a:solidFill>
                  <a:srgbClr val="FF0000"/>
                </a:solidFill>
              </a:rPr>
              <a:t>(</a:t>
            </a:r>
            <a:r>
              <a:rPr lang="ja-JP" altLang="en-US" sz="2400" dirty="0" smtClean="0">
                <a:solidFill>
                  <a:srgbClr val="FF0000"/>
                </a:solidFill>
              </a:rPr>
              <a:t>オープンデータ</a:t>
            </a:r>
            <a:r>
              <a:rPr lang="en-US" altLang="ja-JP" sz="2400" dirty="0" smtClean="0">
                <a:solidFill>
                  <a:srgbClr val="FF0000"/>
                </a:solidFill>
              </a:rPr>
              <a:t>)</a:t>
            </a:r>
            <a:r>
              <a:rPr lang="ja-JP" altLang="en-US" sz="2400" dirty="0" smtClean="0"/>
              <a:t>を非対象者の動きへ，</a:t>
            </a:r>
            <a:r>
              <a:rPr lang="en-US" altLang="ja-JP" sz="2400" dirty="0" smtClean="0"/>
              <a:t/>
            </a:r>
            <a:br>
              <a:rPr lang="en-US" altLang="ja-JP" sz="2400" dirty="0" smtClean="0"/>
            </a:br>
            <a:r>
              <a:rPr lang="ja-JP" altLang="en-US" sz="2400" dirty="0" smtClean="0"/>
              <a:t>非対象者の動きを</a:t>
            </a:r>
            <a:r>
              <a:rPr lang="ja-JP" altLang="en-US" sz="2400" dirty="0" smtClean="0">
                <a:solidFill>
                  <a:srgbClr val="0070C0"/>
                </a:solidFill>
              </a:rPr>
              <a:t>プライバシデータ</a:t>
            </a:r>
            <a:r>
              <a:rPr lang="ja-JP" altLang="en-US" sz="2400" dirty="0" smtClean="0"/>
              <a:t>へ変換する．</a:t>
            </a:r>
            <a:endParaRPr kumimoji="1" lang="ja-JP" altLang="en-US" sz="2400" dirty="0"/>
          </a:p>
        </p:txBody>
      </p:sp>
    </p:spTree>
    <p:extLst>
      <p:ext uri="{BB962C8B-B14F-4D97-AF65-F5344CB8AC3E}">
        <p14:creationId xmlns:p14="http://schemas.microsoft.com/office/powerpoint/2010/main" val="34601773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非対象者の人数の概算</a:t>
            </a:r>
            <a:endParaRPr kumimoji="1" lang="ja-JP" altLang="en-US" dirty="0"/>
          </a:p>
        </p:txBody>
      </p:sp>
      <p:sp>
        <p:nvSpPr>
          <p:cNvPr id="3" name="テキスト ボックス 2"/>
          <p:cNvSpPr txBox="1"/>
          <p:nvPr/>
        </p:nvSpPr>
        <p:spPr>
          <a:xfrm>
            <a:off x="440643" y="1216967"/>
            <a:ext cx="8216247" cy="461665"/>
          </a:xfrm>
          <a:prstGeom prst="rect">
            <a:avLst/>
          </a:prstGeom>
          <a:noFill/>
        </p:spPr>
        <p:txBody>
          <a:bodyPr wrap="square" rtlCol="0">
            <a:spAutoFit/>
          </a:bodyPr>
          <a:lstStyle/>
          <a:p>
            <a:r>
              <a:rPr kumimoji="1" lang="ja-JP" altLang="en-US" sz="2400" dirty="0" smtClean="0"/>
              <a:t>ある人物が駅を通過するには最低でも二つのセンサを通る．</a:t>
            </a:r>
            <a:endParaRPr kumimoji="1" lang="ja-JP" altLang="en-US" sz="2400" dirty="0"/>
          </a:p>
        </p:txBody>
      </p:sp>
      <p:sp>
        <p:nvSpPr>
          <p:cNvPr id="4" name="正方形/長方形 3"/>
          <p:cNvSpPr/>
          <p:nvPr/>
        </p:nvSpPr>
        <p:spPr>
          <a:xfrm>
            <a:off x="2375951" y="2271131"/>
            <a:ext cx="3848100" cy="19885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2000"/>
          </a:p>
        </p:txBody>
      </p:sp>
      <p:sp>
        <p:nvSpPr>
          <p:cNvPr id="9" name="右矢印 8"/>
          <p:cNvSpPr/>
          <p:nvPr/>
        </p:nvSpPr>
        <p:spPr>
          <a:xfrm>
            <a:off x="1171950" y="3531155"/>
            <a:ext cx="7084777" cy="638175"/>
          </a:xfrm>
          <a:prstGeom prst="rightArrow">
            <a:avLst>
              <a:gd name="adj1" fmla="val 50000"/>
              <a:gd name="adj2" fmla="val 11865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2000" dirty="0" smtClean="0"/>
              <a:t>駅を通過</a:t>
            </a:r>
            <a:endParaRPr kumimoji="1" lang="ja-JP" altLang="en-US" sz="2000" dirty="0"/>
          </a:p>
        </p:txBody>
      </p:sp>
      <p:sp>
        <p:nvSpPr>
          <p:cNvPr id="10" name="右矢印 9"/>
          <p:cNvSpPr/>
          <p:nvPr/>
        </p:nvSpPr>
        <p:spPr>
          <a:xfrm>
            <a:off x="2394238" y="2730951"/>
            <a:ext cx="1665014" cy="792000"/>
          </a:xfrm>
          <a:prstGeom prst="rightArrow">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400" dirty="0" smtClean="0"/>
              <a:t>in</a:t>
            </a:r>
            <a:r>
              <a:rPr kumimoji="1" lang="ja-JP" altLang="en-US" sz="2400" dirty="0" smtClean="0"/>
              <a:t>データ</a:t>
            </a:r>
            <a:endParaRPr kumimoji="1" lang="ja-JP" altLang="en-US" sz="2400" dirty="0"/>
          </a:p>
        </p:txBody>
      </p:sp>
      <p:sp>
        <p:nvSpPr>
          <p:cNvPr id="11" name="右矢印 10"/>
          <p:cNvSpPr/>
          <p:nvPr/>
        </p:nvSpPr>
        <p:spPr>
          <a:xfrm>
            <a:off x="6242338" y="2730951"/>
            <a:ext cx="1747979" cy="792000"/>
          </a:xfrm>
          <a:prstGeom prst="rightArrow">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2400" dirty="0"/>
              <a:t>o</a:t>
            </a:r>
            <a:r>
              <a:rPr kumimoji="1" lang="en-US" altLang="ja-JP" sz="2400" dirty="0" smtClean="0"/>
              <a:t>ut</a:t>
            </a:r>
            <a:r>
              <a:rPr kumimoji="1" lang="ja-JP" altLang="en-US" sz="2400" dirty="0" smtClean="0"/>
              <a:t>データ</a:t>
            </a:r>
            <a:endParaRPr kumimoji="1" lang="ja-JP" altLang="en-US" sz="2400" dirty="0"/>
          </a:p>
        </p:txBody>
      </p:sp>
      <p:sp>
        <p:nvSpPr>
          <p:cNvPr id="12" name="テキスト ボックス 11"/>
          <p:cNvSpPr txBox="1"/>
          <p:nvPr/>
        </p:nvSpPr>
        <p:spPr>
          <a:xfrm>
            <a:off x="2375950" y="2271132"/>
            <a:ext cx="1219199" cy="400110"/>
          </a:xfrm>
          <a:prstGeom prst="rect">
            <a:avLst/>
          </a:prstGeom>
          <a:noFill/>
        </p:spPr>
        <p:txBody>
          <a:bodyPr wrap="square" rtlCol="0">
            <a:spAutoFit/>
          </a:bodyPr>
          <a:lstStyle/>
          <a:p>
            <a:r>
              <a:rPr lang="ja-JP" altLang="en-US" sz="2000" dirty="0"/>
              <a:t>駅構内</a:t>
            </a:r>
            <a:endParaRPr kumimoji="1" lang="ja-JP" altLang="en-US" sz="2000" dirty="0"/>
          </a:p>
        </p:txBody>
      </p:sp>
      <p:sp>
        <p:nvSpPr>
          <p:cNvPr id="13" name="テキスト ボックス 12"/>
          <p:cNvSpPr txBox="1"/>
          <p:nvPr/>
        </p:nvSpPr>
        <p:spPr>
          <a:xfrm>
            <a:off x="1388910" y="4575270"/>
            <a:ext cx="6497789" cy="1323439"/>
          </a:xfrm>
          <a:prstGeom prst="rect">
            <a:avLst/>
          </a:prstGeom>
          <a:noFill/>
        </p:spPr>
        <p:txBody>
          <a:bodyPr wrap="square" rtlCol="0">
            <a:spAutoFit/>
          </a:bodyPr>
          <a:lstStyle/>
          <a:p>
            <a:r>
              <a:rPr lang="ja-JP" altLang="en-US" sz="2400" dirty="0" smtClean="0"/>
              <a:t>オープンデー</a:t>
            </a:r>
            <a:r>
              <a:rPr lang="ja-JP" altLang="en-US" sz="2400" dirty="0"/>
              <a:t>タ</a:t>
            </a:r>
            <a:r>
              <a:rPr kumimoji="1" lang="ja-JP" altLang="en-US" sz="2400" dirty="0" smtClean="0"/>
              <a:t>から約</a:t>
            </a:r>
            <a:r>
              <a:rPr kumimoji="1" lang="en-US" altLang="ja-JP" sz="2400" dirty="0" smtClean="0"/>
              <a:t>3400</a:t>
            </a:r>
            <a:r>
              <a:rPr kumimoji="1" lang="ja-JP" altLang="en-US" sz="2400" dirty="0" smtClean="0"/>
              <a:t>個の</a:t>
            </a:r>
            <a:r>
              <a:rPr kumimoji="1" lang="en-US" altLang="ja-JP" sz="2400" dirty="0" smtClean="0"/>
              <a:t>in/out</a:t>
            </a:r>
            <a:r>
              <a:rPr kumimoji="1" lang="ja-JP" altLang="en-US" sz="2400" dirty="0" smtClean="0"/>
              <a:t>データが</a:t>
            </a:r>
            <a:r>
              <a:rPr kumimoji="1" lang="en-US" altLang="ja-JP" sz="2400" dirty="0" smtClean="0"/>
              <a:t/>
            </a:r>
            <a:br>
              <a:rPr kumimoji="1" lang="en-US" altLang="ja-JP" sz="2400" dirty="0" smtClean="0"/>
            </a:br>
            <a:r>
              <a:rPr kumimoji="1" lang="ja-JP" altLang="en-US" sz="2400" dirty="0" smtClean="0"/>
              <a:t>確認できるので，</a:t>
            </a:r>
            <a:r>
              <a:rPr kumimoji="1" lang="en-US" altLang="ja-JP" sz="2400" dirty="0" smtClean="0"/>
              <a:t/>
            </a:r>
            <a:br>
              <a:rPr kumimoji="1" lang="en-US" altLang="ja-JP" sz="2400" dirty="0" smtClean="0"/>
            </a:br>
            <a:r>
              <a:rPr kumimoji="1" lang="ja-JP" altLang="en-US" sz="2400" dirty="0" smtClean="0"/>
              <a:t>非対象者の人数を</a:t>
            </a:r>
            <a:r>
              <a:rPr kumimoji="1" lang="en-US" altLang="ja-JP" sz="3200" dirty="0" smtClean="0">
                <a:solidFill>
                  <a:srgbClr val="FF0000"/>
                </a:solidFill>
              </a:rPr>
              <a:t>1700</a:t>
            </a:r>
            <a:r>
              <a:rPr kumimoji="1" lang="ja-JP" altLang="en-US" sz="3200" dirty="0" smtClean="0">
                <a:solidFill>
                  <a:srgbClr val="FF0000"/>
                </a:solidFill>
              </a:rPr>
              <a:t>人</a:t>
            </a:r>
            <a:r>
              <a:rPr kumimoji="1" lang="ja-JP" altLang="en-US" sz="2400" dirty="0" smtClean="0"/>
              <a:t>と概算した．</a:t>
            </a:r>
            <a:endParaRPr kumimoji="1" lang="ja-JP" altLang="en-US" sz="2400" dirty="0"/>
          </a:p>
        </p:txBody>
      </p:sp>
    </p:spTree>
    <p:extLst>
      <p:ext uri="{BB962C8B-B14F-4D97-AF65-F5344CB8AC3E}">
        <p14:creationId xmlns:p14="http://schemas.microsoft.com/office/powerpoint/2010/main" val="22901657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研究背景</a:t>
            </a:r>
            <a:endParaRPr kumimoji="1" lang="ja-JP" altLang="en-US" dirty="0"/>
          </a:p>
        </p:txBody>
      </p:sp>
      <p:sp>
        <p:nvSpPr>
          <p:cNvPr id="3" name="テキスト ボックス 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27" name="テキスト ボックス 26"/>
          <p:cNvSpPr txBox="1"/>
          <p:nvPr/>
        </p:nvSpPr>
        <p:spPr>
          <a:xfrm>
            <a:off x="2460219" y="1297811"/>
            <a:ext cx="6472002" cy="461665"/>
          </a:xfrm>
          <a:prstGeom prst="rect">
            <a:avLst/>
          </a:prstGeom>
          <a:noFill/>
        </p:spPr>
        <p:txBody>
          <a:bodyPr wrap="square" rtlCol="0">
            <a:spAutoFit/>
          </a:bodyPr>
          <a:lstStyle/>
          <a:p>
            <a:r>
              <a:rPr lang="ja-JP" altLang="en-US" sz="2400" dirty="0"/>
              <a:t>・・・</a:t>
            </a:r>
            <a:r>
              <a:rPr kumimoji="1" lang="ja-JP" altLang="en-US" sz="2400" dirty="0" smtClean="0"/>
              <a:t>様々な機器がインターネットに繋がる</a:t>
            </a:r>
            <a:endParaRPr kumimoji="1" lang="ja-JP" altLang="en-US" sz="2400" dirty="0"/>
          </a:p>
        </p:txBody>
      </p:sp>
      <p:grpSp>
        <p:nvGrpSpPr>
          <p:cNvPr id="5" name="グループ化 4"/>
          <p:cNvGrpSpPr/>
          <p:nvPr/>
        </p:nvGrpSpPr>
        <p:grpSpPr>
          <a:xfrm>
            <a:off x="417059" y="1868207"/>
            <a:ext cx="3531068" cy="3531068"/>
            <a:chOff x="634832" y="2540726"/>
            <a:chExt cx="3531068" cy="3531068"/>
          </a:xfrm>
        </p:grpSpPr>
        <p:pic>
          <p:nvPicPr>
            <p:cNvPr id="29" name="Picture 12" descr="丸い町のフレーム素材（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832" y="2540726"/>
              <a:ext cx="3531068" cy="353106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線コネクタ 34"/>
            <p:cNvCxnSpPr/>
            <p:nvPr/>
          </p:nvCxnSpPr>
          <p:spPr>
            <a:xfrm>
              <a:off x="1604928" y="3943682"/>
              <a:ext cx="771027" cy="2324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2051858" y="3243147"/>
              <a:ext cx="409608" cy="9021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2455380" y="3528002"/>
              <a:ext cx="611833" cy="6481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flipV="1">
              <a:off x="2461466" y="4187686"/>
              <a:ext cx="994967" cy="1923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2449107" y="4206479"/>
              <a:ext cx="618105" cy="7140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V="1">
              <a:off x="1886163" y="4214976"/>
              <a:ext cx="519742" cy="71976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6" name="Picture 4"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796" y="4037951"/>
              <a:ext cx="691488" cy="69148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ドーム形の防犯カメラ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1490" y="2695829"/>
              <a:ext cx="769213" cy="76921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descr="エアコン・クーラー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162" y="3108341"/>
              <a:ext cx="1367222" cy="65968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0" descr="車のキャラクターのイラスト（赤）"/>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8598" y="4699308"/>
              <a:ext cx="1086060" cy="78739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ドーム形の防犯カメラ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7992" y="4708262"/>
              <a:ext cx="778440" cy="7784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監視カメラ・防犯カメラのイラスト"/>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7557" y="3532597"/>
              <a:ext cx="758634" cy="758634"/>
            </a:xfrm>
            <a:prstGeom prst="rect">
              <a:avLst/>
            </a:prstGeom>
            <a:noFill/>
            <a:extLst>
              <a:ext uri="{909E8E84-426E-40DD-AFC4-6F175D3DCCD1}">
                <a14:hiddenFill xmlns:a14="http://schemas.microsoft.com/office/drawing/2010/main">
                  <a:solidFill>
                    <a:srgbClr val="FFFFFF"/>
                  </a:solidFill>
                </a14:hiddenFill>
              </a:ext>
            </a:extLst>
          </p:spPr>
        </p:pic>
        <p:sp>
          <p:nvSpPr>
            <p:cNvPr id="52" name="楕円 5"/>
            <p:cNvSpPr/>
            <p:nvPr/>
          </p:nvSpPr>
          <p:spPr>
            <a:xfrm>
              <a:off x="1938819" y="3684459"/>
              <a:ext cx="1115137" cy="11151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53" name="テキスト ボックス 52"/>
            <p:cNvSpPr txBox="1"/>
            <p:nvPr/>
          </p:nvSpPr>
          <p:spPr>
            <a:xfrm>
              <a:off x="1941119" y="3920645"/>
              <a:ext cx="1131309" cy="646331"/>
            </a:xfrm>
            <a:prstGeom prst="rect">
              <a:avLst/>
            </a:prstGeom>
            <a:noFill/>
          </p:spPr>
          <p:txBody>
            <a:bodyPr wrap="square" rtlCol="0">
              <a:spAutoFit/>
            </a:bodyPr>
            <a:lstStyle/>
            <a:p>
              <a:pPr algn="ctr"/>
              <a:r>
                <a:rPr kumimoji="1" lang="ja-JP" altLang="en-US" dirty="0" smtClean="0">
                  <a:solidFill>
                    <a:schemeClr val="bg1"/>
                  </a:solidFill>
                </a:rPr>
                <a:t>インターネット</a:t>
              </a:r>
              <a:endParaRPr kumimoji="1" lang="ja-JP" altLang="en-US" dirty="0">
                <a:solidFill>
                  <a:schemeClr val="bg1"/>
                </a:solidFill>
              </a:endParaRPr>
            </a:p>
          </p:txBody>
        </p:sp>
      </p:grpSp>
      <p:sp>
        <p:nvSpPr>
          <p:cNvPr id="61" name="テキスト ボックス 60"/>
          <p:cNvSpPr txBox="1"/>
          <p:nvPr/>
        </p:nvSpPr>
        <p:spPr>
          <a:xfrm>
            <a:off x="528699" y="5484928"/>
            <a:ext cx="3544149" cy="461665"/>
          </a:xfrm>
          <a:prstGeom prst="rect">
            <a:avLst/>
          </a:prstGeom>
          <a:noFill/>
        </p:spPr>
        <p:txBody>
          <a:bodyPr wrap="square" rtlCol="0">
            <a:spAutoFit/>
          </a:bodyPr>
          <a:lstStyle/>
          <a:p>
            <a:r>
              <a:rPr kumimoji="1" lang="ja-JP" altLang="en-US" sz="2400" dirty="0" smtClean="0"/>
              <a:t>全世界で</a:t>
            </a:r>
            <a:r>
              <a:rPr kumimoji="1" lang="en-US" altLang="ja-JP" sz="2400" dirty="0" smtClean="0">
                <a:solidFill>
                  <a:srgbClr val="FF0000"/>
                </a:solidFill>
              </a:rPr>
              <a:t>500</a:t>
            </a:r>
            <a:r>
              <a:rPr kumimoji="1" lang="ja-JP" altLang="en-US" sz="2400" dirty="0" smtClean="0">
                <a:solidFill>
                  <a:srgbClr val="FF0000"/>
                </a:solidFill>
              </a:rPr>
              <a:t>億台</a:t>
            </a:r>
            <a:r>
              <a:rPr kumimoji="1" lang="ja-JP" altLang="en-US" sz="2400" dirty="0" smtClean="0"/>
              <a:t>に及ぶ</a:t>
            </a:r>
            <a:endParaRPr kumimoji="1" lang="ja-JP" altLang="en-US" sz="2400" dirty="0"/>
          </a:p>
        </p:txBody>
      </p:sp>
      <p:grpSp>
        <p:nvGrpSpPr>
          <p:cNvPr id="56" name="グループ化 55"/>
          <p:cNvGrpSpPr/>
          <p:nvPr/>
        </p:nvGrpSpPr>
        <p:grpSpPr>
          <a:xfrm>
            <a:off x="5441651" y="1881975"/>
            <a:ext cx="1943778" cy="1577559"/>
            <a:chOff x="5177546" y="3122693"/>
            <a:chExt cx="2709174" cy="2198748"/>
          </a:xfrm>
        </p:grpSpPr>
        <p:pic>
          <p:nvPicPr>
            <p:cNvPr id="58" name="図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77546" y="3122693"/>
              <a:ext cx="2051097" cy="1564258"/>
            </a:xfrm>
            <a:prstGeom prst="rect">
              <a:avLst/>
            </a:prstGeom>
          </p:spPr>
        </p:pic>
        <p:pic>
          <p:nvPicPr>
            <p:cNvPr id="59" name="図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90283" y="3917986"/>
              <a:ext cx="1396437" cy="1403455"/>
            </a:xfrm>
            <a:prstGeom prst="rect">
              <a:avLst/>
            </a:prstGeom>
          </p:spPr>
        </p:pic>
      </p:grpSp>
      <p:pic>
        <p:nvPicPr>
          <p:cNvPr id="1028" name="Picture 4" descr="プリン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2395" y="2436520"/>
            <a:ext cx="1274878" cy="9752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きれいなトイレ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05476" y="4026789"/>
            <a:ext cx="1596588" cy="14120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車のワイパーのイラスト"/>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9487" y="3892566"/>
            <a:ext cx="1503763" cy="1503763"/>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4292639" y="5485466"/>
            <a:ext cx="1665277" cy="461665"/>
          </a:xfrm>
          <a:prstGeom prst="rect">
            <a:avLst/>
          </a:prstGeom>
          <a:noFill/>
        </p:spPr>
        <p:txBody>
          <a:bodyPr wrap="square" rtlCol="0">
            <a:spAutoFit/>
          </a:bodyPr>
          <a:lstStyle/>
          <a:p>
            <a:r>
              <a:rPr kumimoji="1" lang="ja-JP" altLang="en-US" sz="2400" dirty="0" smtClean="0"/>
              <a:t>体調管理</a:t>
            </a:r>
            <a:endParaRPr kumimoji="1" lang="ja-JP" altLang="en-US" sz="2400" dirty="0"/>
          </a:p>
        </p:txBody>
      </p:sp>
      <p:sp>
        <p:nvSpPr>
          <p:cNvPr id="8" name="楕円 7"/>
          <p:cNvSpPr/>
          <p:nvPr/>
        </p:nvSpPr>
        <p:spPr>
          <a:xfrm>
            <a:off x="4656311" y="1821031"/>
            <a:ext cx="3042302" cy="1886476"/>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6" name="テキスト ボックス 35"/>
          <p:cNvSpPr txBox="1"/>
          <p:nvPr/>
        </p:nvSpPr>
        <p:spPr>
          <a:xfrm>
            <a:off x="6434125" y="5484927"/>
            <a:ext cx="1452574" cy="461665"/>
          </a:xfrm>
          <a:prstGeom prst="rect">
            <a:avLst/>
          </a:prstGeom>
          <a:noFill/>
        </p:spPr>
        <p:txBody>
          <a:bodyPr wrap="square" rtlCol="0">
            <a:spAutoFit/>
          </a:bodyPr>
          <a:lstStyle/>
          <a:p>
            <a:r>
              <a:rPr kumimoji="1" lang="ja-JP" altLang="en-US" sz="2400" dirty="0" smtClean="0"/>
              <a:t>天気予報</a:t>
            </a:r>
            <a:endParaRPr kumimoji="1" lang="ja-JP" altLang="en-US" sz="2400" dirty="0"/>
          </a:p>
        </p:txBody>
      </p:sp>
      <p:sp>
        <p:nvSpPr>
          <p:cNvPr id="37" name="楕円 36"/>
          <p:cNvSpPr/>
          <p:nvPr/>
        </p:nvSpPr>
        <p:spPr>
          <a:xfrm>
            <a:off x="4004643" y="3768452"/>
            <a:ext cx="1959033" cy="2538344"/>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8" name="楕円 37"/>
          <p:cNvSpPr/>
          <p:nvPr/>
        </p:nvSpPr>
        <p:spPr>
          <a:xfrm>
            <a:off x="6131999" y="3768451"/>
            <a:ext cx="1959033" cy="2538345"/>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272890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対象者の動き</a:t>
            </a:r>
            <a:endParaRPr kumimoji="1" lang="ja-JP" altLang="en-US" dirty="0"/>
          </a:p>
        </p:txBody>
      </p:sp>
      <p:pic>
        <p:nvPicPr>
          <p:cNvPr id="4" name="Picture 2" descr="流出割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517" y="2727727"/>
            <a:ext cx="6634967"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テキスト ボックス 4"/>
          <p:cNvSpPr txBox="1"/>
          <p:nvPr/>
        </p:nvSpPr>
        <p:spPr>
          <a:xfrm>
            <a:off x="1126064" y="1806426"/>
            <a:ext cx="6358469" cy="830997"/>
          </a:xfrm>
          <a:prstGeom prst="rect">
            <a:avLst/>
          </a:prstGeom>
          <a:noFill/>
        </p:spPr>
        <p:txBody>
          <a:bodyPr wrap="square" rtlCol="0">
            <a:spAutoFit/>
          </a:bodyPr>
          <a:lstStyle/>
          <a:p>
            <a:r>
              <a:rPr lang="ja-JP" altLang="en-US" sz="2400" dirty="0" smtClean="0">
                <a:solidFill>
                  <a:srgbClr val="0070C0"/>
                </a:solidFill>
              </a:rPr>
              <a:t>入口</a:t>
            </a:r>
            <a:r>
              <a:rPr lang="ja-JP" altLang="en-US" sz="2400" dirty="0" smtClean="0"/>
              <a:t>は</a:t>
            </a:r>
            <a:r>
              <a:rPr lang="en-US" altLang="ja-JP" sz="2400" dirty="0" smtClean="0"/>
              <a:t>11</a:t>
            </a:r>
            <a:r>
              <a:rPr lang="ja-JP" altLang="en-US" sz="2400" dirty="0" smtClean="0"/>
              <a:t>番センサ</a:t>
            </a:r>
            <a:r>
              <a:rPr lang="en-US" altLang="ja-JP" sz="2400" dirty="0"/>
              <a:t>(</a:t>
            </a:r>
            <a:r>
              <a:rPr lang="ja-JP" altLang="en-US" sz="2400" dirty="0"/>
              <a:t>改札</a:t>
            </a:r>
            <a:r>
              <a:rPr lang="en-US" altLang="ja-JP" sz="2400" dirty="0"/>
              <a:t>)</a:t>
            </a:r>
            <a:r>
              <a:rPr lang="ja-JP" altLang="en-US" sz="2400" dirty="0" smtClean="0"/>
              <a:t>で固定とした．</a:t>
            </a:r>
            <a:r>
              <a:rPr lang="en-US" altLang="ja-JP" sz="2400" dirty="0" smtClean="0"/>
              <a:t/>
            </a:r>
            <a:br>
              <a:rPr lang="en-US" altLang="ja-JP" sz="2400" dirty="0" smtClean="0"/>
            </a:br>
            <a:r>
              <a:rPr lang="ja-JP" altLang="en-US" sz="2400" dirty="0" smtClean="0">
                <a:solidFill>
                  <a:srgbClr val="FF0000"/>
                </a:solidFill>
              </a:rPr>
              <a:t>出口</a:t>
            </a:r>
            <a:r>
              <a:rPr lang="ja-JP" altLang="en-US" sz="2400" dirty="0" smtClean="0"/>
              <a:t>は駅郊外に接するセンサから確率で選ぶ．</a:t>
            </a:r>
            <a:endParaRPr kumimoji="1" lang="ja-JP" altLang="en-US" sz="2400" dirty="0"/>
          </a:p>
        </p:txBody>
      </p:sp>
      <p:sp>
        <p:nvSpPr>
          <p:cNvPr id="6" name="テキスト ボックス 5"/>
          <p:cNvSpPr txBox="1"/>
          <p:nvPr/>
        </p:nvSpPr>
        <p:spPr>
          <a:xfrm>
            <a:off x="1126065" y="878244"/>
            <a:ext cx="6968067" cy="830997"/>
          </a:xfrm>
          <a:prstGeom prst="rect">
            <a:avLst/>
          </a:prstGeom>
          <a:noFill/>
        </p:spPr>
        <p:txBody>
          <a:bodyPr wrap="square" rtlCol="0">
            <a:spAutoFit/>
          </a:bodyPr>
          <a:lstStyle/>
          <a:p>
            <a:r>
              <a:rPr kumimoji="1" lang="ja-JP" altLang="en-US" sz="2400" dirty="0" smtClean="0"/>
              <a:t>対象者の動きを設定するにあたって，</a:t>
            </a:r>
            <a:r>
              <a:rPr kumimoji="1" lang="en-US" altLang="ja-JP" sz="2400" dirty="0" smtClean="0"/>
              <a:t/>
            </a:r>
            <a:br>
              <a:rPr kumimoji="1" lang="en-US" altLang="ja-JP" sz="2400" dirty="0" smtClean="0"/>
            </a:br>
            <a:r>
              <a:rPr kumimoji="1" lang="ja-JP" altLang="en-US" sz="2400" dirty="0" smtClean="0"/>
              <a:t>駅構内への</a:t>
            </a:r>
            <a:r>
              <a:rPr kumimoji="1" lang="ja-JP" altLang="en-US" sz="2400" dirty="0" smtClean="0">
                <a:solidFill>
                  <a:srgbClr val="0070C0"/>
                </a:solidFill>
              </a:rPr>
              <a:t>入口</a:t>
            </a:r>
            <a:r>
              <a:rPr kumimoji="1" lang="ja-JP" altLang="en-US" sz="2400" dirty="0" smtClean="0"/>
              <a:t>と駅構内からの</a:t>
            </a:r>
            <a:r>
              <a:rPr kumimoji="1" lang="ja-JP" altLang="en-US" sz="2400" dirty="0" smtClean="0">
                <a:solidFill>
                  <a:srgbClr val="FF0000"/>
                </a:solidFill>
              </a:rPr>
              <a:t>出口</a:t>
            </a:r>
            <a:r>
              <a:rPr kumimoji="1" lang="ja-JP" altLang="en-US" sz="2400" dirty="0" smtClean="0"/>
              <a:t>を設定する．</a:t>
            </a:r>
            <a:endParaRPr kumimoji="1" lang="ja-JP" altLang="en-US" sz="2400" dirty="0"/>
          </a:p>
        </p:txBody>
      </p:sp>
      <p:sp>
        <p:nvSpPr>
          <p:cNvPr id="7" name="楕円 6"/>
          <p:cNvSpPr/>
          <p:nvPr/>
        </p:nvSpPr>
        <p:spPr>
          <a:xfrm>
            <a:off x="6688768" y="4596632"/>
            <a:ext cx="951172" cy="79576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smtClean="0"/>
              <a:t>改札</a:t>
            </a:r>
            <a:endParaRPr kumimoji="1" lang="ja-JP" altLang="en-US" dirty="0"/>
          </a:p>
        </p:txBody>
      </p:sp>
    </p:spTree>
    <p:extLst>
      <p:ext uri="{BB962C8B-B14F-4D97-AF65-F5344CB8AC3E}">
        <p14:creationId xmlns:p14="http://schemas.microsoft.com/office/powerpoint/2010/main" val="13222993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対象者の動き</a:t>
            </a:r>
            <a:endParaRPr kumimoji="1" lang="ja-JP" altLang="en-US" dirty="0"/>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r="3494"/>
          <a:stretch/>
        </p:blipFill>
        <p:spPr>
          <a:xfrm>
            <a:off x="1242801" y="2728379"/>
            <a:ext cx="6658398" cy="3960000"/>
          </a:xfrm>
          <a:prstGeom prst="rect">
            <a:avLst/>
          </a:prstGeom>
        </p:spPr>
      </p:pic>
      <p:sp>
        <p:nvSpPr>
          <p:cNvPr id="4" name="テキスト ボックス 3"/>
          <p:cNvSpPr txBox="1"/>
          <p:nvPr/>
        </p:nvSpPr>
        <p:spPr>
          <a:xfrm>
            <a:off x="1242801" y="1753117"/>
            <a:ext cx="6012607" cy="461665"/>
          </a:xfrm>
          <a:prstGeom prst="rect">
            <a:avLst/>
          </a:prstGeom>
          <a:noFill/>
        </p:spPr>
        <p:txBody>
          <a:bodyPr wrap="square" rtlCol="0">
            <a:spAutoFit/>
          </a:bodyPr>
          <a:lstStyle/>
          <a:p>
            <a:r>
              <a:rPr kumimoji="1" lang="ja-JP" altLang="en-US" sz="2400" dirty="0" smtClean="0"/>
              <a:t>出口が</a:t>
            </a:r>
            <a:r>
              <a:rPr kumimoji="1" lang="en-US" altLang="ja-JP" sz="2400" dirty="0" smtClean="0"/>
              <a:t>13</a:t>
            </a:r>
            <a:r>
              <a:rPr kumimoji="1" lang="ja-JP" altLang="en-US" sz="2400" dirty="0" smtClean="0"/>
              <a:t>番センサ</a:t>
            </a:r>
            <a:r>
              <a:rPr lang="ja-JP" altLang="en-US" sz="2400" dirty="0" smtClean="0"/>
              <a:t>の時</a:t>
            </a:r>
            <a:r>
              <a:rPr kumimoji="1" lang="ja-JP" altLang="en-US" sz="2400" dirty="0" smtClean="0"/>
              <a:t>の対象者移動ルート</a:t>
            </a:r>
            <a:endParaRPr kumimoji="1" lang="ja-JP" altLang="en-US" sz="2400" dirty="0"/>
          </a:p>
        </p:txBody>
      </p:sp>
      <p:sp>
        <p:nvSpPr>
          <p:cNvPr id="5" name="テキスト ボックス 4"/>
          <p:cNvSpPr txBox="1"/>
          <p:nvPr/>
        </p:nvSpPr>
        <p:spPr>
          <a:xfrm>
            <a:off x="1242801" y="1030952"/>
            <a:ext cx="3297417" cy="461665"/>
          </a:xfrm>
          <a:prstGeom prst="rect">
            <a:avLst/>
          </a:prstGeom>
          <a:noFill/>
        </p:spPr>
        <p:txBody>
          <a:bodyPr wrap="square" rtlCol="0">
            <a:spAutoFit/>
          </a:bodyPr>
          <a:lstStyle/>
          <a:p>
            <a:r>
              <a:rPr kumimoji="1" lang="ja-JP" altLang="en-US" sz="2400" dirty="0" smtClean="0"/>
              <a:t>対象者移動ルートの例．</a:t>
            </a:r>
            <a:endParaRPr kumimoji="1" lang="ja-JP" altLang="en-US" sz="2400" dirty="0"/>
          </a:p>
        </p:txBody>
      </p:sp>
    </p:spTree>
    <p:extLst>
      <p:ext uri="{BB962C8B-B14F-4D97-AF65-F5344CB8AC3E}">
        <p14:creationId xmlns:p14="http://schemas.microsoft.com/office/powerpoint/2010/main" val="18993313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対象者の人数</a:t>
            </a:r>
            <a:endParaRPr kumimoji="1" lang="ja-JP" altLang="en-US" dirty="0"/>
          </a:p>
        </p:txBody>
      </p:sp>
      <p:sp>
        <p:nvSpPr>
          <p:cNvPr id="14" name="テキスト ボックス 13"/>
          <p:cNvSpPr txBox="1"/>
          <p:nvPr/>
        </p:nvSpPr>
        <p:spPr>
          <a:xfrm>
            <a:off x="1041592" y="1141626"/>
            <a:ext cx="7035610" cy="461665"/>
          </a:xfrm>
          <a:prstGeom prst="rect">
            <a:avLst/>
          </a:prstGeom>
          <a:noFill/>
        </p:spPr>
        <p:txBody>
          <a:bodyPr wrap="square" rtlCol="0">
            <a:spAutoFit/>
          </a:bodyPr>
          <a:lstStyle/>
          <a:p>
            <a:pPr lvl="0"/>
            <a:r>
              <a:rPr lang="ja-JP" altLang="en-US" sz="2400" dirty="0" smtClean="0"/>
              <a:t>鉄道利用者の内，学生</a:t>
            </a:r>
            <a:r>
              <a:rPr lang="ja-JP" altLang="en-US" sz="2400" dirty="0"/>
              <a:t>の割合は全体の</a:t>
            </a:r>
            <a:r>
              <a:rPr lang="en-US" altLang="ja-JP" sz="2400" dirty="0"/>
              <a:t>7</a:t>
            </a:r>
            <a:r>
              <a:rPr lang="ja-JP" altLang="en-US" sz="2400" dirty="0"/>
              <a:t>％</a:t>
            </a:r>
            <a:r>
              <a:rPr lang="ja-JP" altLang="en-US" sz="2400" dirty="0" smtClean="0"/>
              <a:t>程度</a:t>
            </a:r>
            <a:endParaRPr kumimoji="1" lang="ja-JP" altLang="en-US" sz="2400" dirty="0"/>
          </a:p>
        </p:txBody>
      </p:sp>
      <p:sp>
        <p:nvSpPr>
          <p:cNvPr id="15" name="テキスト ボックス 14"/>
          <p:cNvSpPr txBox="1"/>
          <p:nvPr/>
        </p:nvSpPr>
        <p:spPr>
          <a:xfrm>
            <a:off x="1041592" y="4519365"/>
            <a:ext cx="6887442" cy="584775"/>
          </a:xfrm>
          <a:prstGeom prst="rect">
            <a:avLst/>
          </a:prstGeom>
          <a:noFill/>
        </p:spPr>
        <p:txBody>
          <a:bodyPr wrap="square" rtlCol="0">
            <a:spAutoFit/>
          </a:bodyPr>
          <a:lstStyle/>
          <a:p>
            <a:r>
              <a:rPr lang="ja-JP" altLang="en-US" sz="2400" dirty="0" smtClean="0"/>
              <a:t>上の式より，対象者の最大人数を</a:t>
            </a:r>
            <a:r>
              <a:rPr lang="en-US" altLang="ja-JP" sz="3200" dirty="0" smtClean="0">
                <a:solidFill>
                  <a:srgbClr val="FF0000"/>
                </a:solidFill>
              </a:rPr>
              <a:t>200</a:t>
            </a:r>
            <a:r>
              <a:rPr lang="ja-JP" altLang="en-US" sz="3200" dirty="0" smtClean="0">
                <a:solidFill>
                  <a:srgbClr val="FF0000"/>
                </a:solidFill>
              </a:rPr>
              <a:t>人</a:t>
            </a:r>
            <a:r>
              <a:rPr lang="ja-JP" altLang="en-US" sz="2400" dirty="0" smtClean="0"/>
              <a:t>と設定</a:t>
            </a:r>
            <a:endParaRPr kumimoji="1" lang="ja-JP" altLang="en-US" sz="2400" dirty="0"/>
          </a:p>
        </p:txBody>
      </p:sp>
      <p:sp>
        <p:nvSpPr>
          <p:cNvPr id="6" name="テキスト ボックス 5"/>
          <p:cNvSpPr txBox="1"/>
          <p:nvPr/>
        </p:nvSpPr>
        <p:spPr>
          <a:xfrm>
            <a:off x="646819" y="5623462"/>
            <a:ext cx="4706579" cy="646331"/>
          </a:xfrm>
          <a:prstGeom prst="rect">
            <a:avLst/>
          </a:prstGeom>
          <a:noFill/>
        </p:spPr>
        <p:txBody>
          <a:bodyPr wrap="square" rtlCol="0">
            <a:spAutoFit/>
          </a:bodyPr>
          <a:lstStyle/>
          <a:p>
            <a:pPr lvl="0"/>
            <a:r>
              <a:rPr lang="en-US" altLang="ja-JP" dirty="0"/>
              <a:t>(</a:t>
            </a:r>
            <a:r>
              <a:rPr lang="ja-JP" altLang="ja-JP" dirty="0"/>
              <a:t>関東交通広告協議会，“交通広告調査レポート</a:t>
            </a:r>
            <a:r>
              <a:rPr lang="en-US" altLang="ja-JP" dirty="0"/>
              <a:t> 2009</a:t>
            </a:r>
            <a:r>
              <a:rPr lang="ja-JP" altLang="ja-JP" dirty="0" err="1"/>
              <a:t>，</a:t>
            </a:r>
            <a:r>
              <a:rPr lang="ja-JP" altLang="ja-JP" dirty="0"/>
              <a:t>”鉄道利用者プロフィール，</a:t>
            </a:r>
            <a:r>
              <a:rPr lang="en-US" altLang="ja-JP" dirty="0"/>
              <a:t>pp39</a:t>
            </a:r>
            <a:r>
              <a:rPr lang="en-US" altLang="ja-JP" dirty="0" smtClean="0"/>
              <a:t>)</a:t>
            </a:r>
            <a:endParaRPr lang="ja-JP" altLang="en-US" dirty="0"/>
          </a:p>
        </p:txBody>
      </p:sp>
      <p:sp>
        <p:nvSpPr>
          <p:cNvPr id="5" name="テキスト ボックス 4"/>
          <p:cNvSpPr txBox="1"/>
          <p:nvPr/>
        </p:nvSpPr>
        <p:spPr>
          <a:xfrm>
            <a:off x="922946" y="1700777"/>
            <a:ext cx="7154256" cy="646331"/>
          </a:xfrm>
          <a:prstGeom prst="rect">
            <a:avLst/>
          </a:prstGeom>
          <a:noFill/>
        </p:spPr>
        <p:txBody>
          <a:bodyPr wrap="square" rtlCol="0">
            <a:spAutoFit/>
          </a:bodyPr>
          <a:lstStyle/>
          <a:p>
            <a:r>
              <a:rPr kumimoji="1" lang="ja-JP" altLang="en-US" sz="2400" dirty="0" smtClean="0"/>
              <a:t>最大で駅利用者全体の</a:t>
            </a:r>
            <a:r>
              <a:rPr kumimoji="1" lang="en-US" altLang="ja-JP" sz="3600" dirty="0" smtClean="0">
                <a:solidFill>
                  <a:srgbClr val="FF0000"/>
                </a:solidFill>
              </a:rPr>
              <a:t>10</a:t>
            </a:r>
            <a:r>
              <a:rPr kumimoji="1" lang="ja-JP" altLang="en-US" sz="3600" dirty="0" smtClean="0">
                <a:solidFill>
                  <a:srgbClr val="FF0000"/>
                </a:solidFill>
              </a:rPr>
              <a:t>％</a:t>
            </a:r>
            <a:r>
              <a:rPr kumimoji="1" lang="ja-JP" altLang="en-US" sz="2400" dirty="0" smtClean="0"/>
              <a:t>が学生</a:t>
            </a:r>
            <a:r>
              <a:rPr kumimoji="1" lang="en-US" altLang="ja-JP" sz="2400" dirty="0" smtClean="0"/>
              <a:t>(</a:t>
            </a:r>
            <a:r>
              <a:rPr kumimoji="1" lang="ja-JP" altLang="en-US" sz="2400" dirty="0" smtClean="0"/>
              <a:t>対象者</a:t>
            </a:r>
            <a:r>
              <a:rPr kumimoji="1" lang="en-US" altLang="ja-JP" sz="2400" dirty="0" smtClean="0"/>
              <a:t>)</a:t>
            </a:r>
            <a:r>
              <a:rPr kumimoji="1" lang="ja-JP" altLang="en-US" sz="2400" dirty="0" smtClean="0"/>
              <a:t>とする</a:t>
            </a:r>
            <a:endParaRPr kumimoji="1" lang="ja-JP" altLang="en-US" sz="2400" dirty="0"/>
          </a:p>
        </p:txBody>
      </p:sp>
      <p:grpSp>
        <p:nvGrpSpPr>
          <p:cNvPr id="28" name="グループ化 27"/>
          <p:cNvGrpSpPr/>
          <p:nvPr/>
        </p:nvGrpSpPr>
        <p:grpSpPr>
          <a:xfrm>
            <a:off x="1643372" y="2861733"/>
            <a:ext cx="5811416" cy="1467353"/>
            <a:chOff x="1350236" y="3081908"/>
            <a:chExt cx="4477996" cy="1467353"/>
          </a:xfrm>
        </p:grpSpPr>
        <p:sp>
          <p:nvSpPr>
            <p:cNvPr id="27" name="楕円 26"/>
            <p:cNvSpPr/>
            <p:nvPr/>
          </p:nvSpPr>
          <p:spPr>
            <a:xfrm>
              <a:off x="1350236" y="3081908"/>
              <a:ext cx="4477996" cy="1467353"/>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7" name="テキスト ボックス 6"/>
            <p:cNvSpPr txBox="1"/>
            <p:nvPr/>
          </p:nvSpPr>
          <p:spPr>
            <a:xfrm>
              <a:off x="1560546" y="3718265"/>
              <a:ext cx="3305483" cy="461665"/>
            </a:xfrm>
            <a:prstGeom prst="rect">
              <a:avLst/>
            </a:prstGeom>
            <a:noFill/>
          </p:spPr>
          <p:txBody>
            <a:bodyPr wrap="square" rtlCol="0">
              <a:spAutoFit/>
            </a:bodyPr>
            <a:lstStyle/>
            <a:p>
              <a:r>
                <a:rPr kumimoji="1" lang="en-US" altLang="ja-JP" sz="2400" dirty="0" smtClean="0">
                  <a:solidFill>
                    <a:srgbClr val="0070C0"/>
                  </a:solidFill>
                </a:rPr>
                <a:t>1700</a:t>
              </a:r>
              <a:r>
                <a:rPr kumimoji="1" lang="ja-JP" altLang="en-US" sz="2400" dirty="0" smtClean="0">
                  <a:solidFill>
                    <a:srgbClr val="0070C0"/>
                  </a:solidFill>
                </a:rPr>
                <a:t>人</a:t>
              </a:r>
              <a:r>
                <a:rPr lang="ja-JP" altLang="en-US" sz="2400" dirty="0" smtClean="0">
                  <a:solidFill>
                    <a:srgbClr val="0070C0"/>
                  </a:solidFill>
                </a:rPr>
                <a:t> </a:t>
              </a:r>
              <a:r>
                <a:rPr lang="en-US" altLang="ja-JP" sz="2400" dirty="0" smtClean="0"/>
                <a:t>+ </a:t>
              </a:r>
              <a:r>
                <a:rPr lang="ja-JP" altLang="en-US" sz="2400" dirty="0" smtClean="0">
                  <a:solidFill>
                    <a:srgbClr val="FF0000"/>
                  </a:solidFill>
                </a:rPr>
                <a:t>対象者の最大人数</a:t>
              </a:r>
              <a:endParaRPr kumimoji="1" lang="ja-JP" altLang="en-US" sz="2400" dirty="0">
                <a:solidFill>
                  <a:srgbClr val="FF0000"/>
                </a:solidFill>
              </a:endParaRPr>
            </a:p>
          </p:txBody>
        </p:sp>
        <p:cxnSp>
          <p:nvCxnSpPr>
            <p:cNvPr id="23" name="直線コネクタ 22"/>
            <p:cNvCxnSpPr/>
            <p:nvPr/>
          </p:nvCxnSpPr>
          <p:spPr>
            <a:xfrm>
              <a:off x="1623702" y="3698945"/>
              <a:ext cx="2862842" cy="0"/>
            </a:xfrm>
            <a:prstGeom prst="line">
              <a:avLst/>
            </a:prstGeom>
            <a:ln w="19050"/>
          </p:spPr>
          <p:style>
            <a:lnRef idx="1">
              <a:schemeClr val="dk1"/>
            </a:lnRef>
            <a:fillRef idx="0">
              <a:schemeClr val="dk1"/>
            </a:fillRef>
            <a:effectRef idx="0">
              <a:schemeClr val="dk1"/>
            </a:effectRef>
            <a:fontRef idx="minor">
              <a:schemeClr val="tx1"/>
            </a:fontRef>
          </p:style>
        </p:cxnSp>
        <p:sp>
          <p:nvSpPr>
            <p:cNvPr id="24" name="テキスト ボックス 23"/>
            <p:cNvSpPr txBox="1"/>
            <p:nvPr/>
          </p:nvSpPr>
          <p:spPr>
            <a:xfrm>
              <a:off x="1907461" y="3291173"/>
              <a:ext cx="2488839" cy="461665"/>
            </a:xfrm>
            <a:prstGeom prst="rect">
              <a:avLst/>
            </a:prstGeom>
            <a:noFill/>
          </p:spPr>
          <p:txBody>
            <a:bodyPr wrap="square" rtlCol="0">
              <a:spAutoFit/>
            </a:bodyPr>
            <a:lstStyle/>
            <a:p>
              <a:r>
                <a:rPr kumimoji="1" lang="ja-JP" altLang="en-US" sz="2400" dirty="0" smtClean="0">
                  <a:solidFill>
                    <a:srgbClr val="FF0000"/>
                  </a:solidFill>
                </a:rPr>
                <a:t>対象者の最大人数</a:t>
              </a:r>
              <a:endParaRPr kumimoji="1" lang="ja-JP" altLang="en-US" sz="2400" dirty="0">
                <a:solidFill>
                  <a:srgbClr val="FF0000"/>
                </a:solidFill>
              </a:endParaRPr>
            </a:p>
          </p:txBody>
        </p:sp>
        <p:sp>
          <p:nvSpPr>
            <p:cNvPr id="25" name="テキスト ボックス 24"/>
            <p:cNvSpPr txBox="1"/>
            <p:nvPr/>
          </p:nvSpPr>
          <p:spPr>
            <a:xfrm>
              <a:off x="4583637" y="3498890"/>
              <a:ext cx="1110940" cy="461665"/>
            </a:xfrm>
            <a:prstGeom prst="rect">
              <a:avLst/>
            </a:prstGeom>
            <a:noFill/>
          </p:spPr>
          <p:txBody>
            <a:bodyPr wrap="square" rtlCol="0">
              <a:spAutoFit/>
            </a:bodyPr>
            <a:lstStyle/>
            <a:p>
              <a:r>
                <a:rPr kumimoji="1" lang="ja-JP" altLang="en-US" sz="2400" dirty="0" smtClean="0"/>
                <a:t>≒</a:t>
              </a:r>
              <a:r>
                <a:rPr kumimoji="1" lang="en-US" altLang="ja-JP" sz="2400" dirty="0" smtClean="0"/>
                <a:t> 10</a:t>
              </a:r>
              <a:r>
                <a:rPr kumimoji="1" lang="ja-JP" altLang="en-US" sz="2400" dirty="0" smtClean="0"/>
                <a:t> </a:t>
              </a:r>
              <a:r>
                <a:rPr kumimoji="1" lang="en-US" altLang="ja-JP" sz="2400" dirty="0" smtClean="0"/>
                <a:t>(%)</a:t>
              </a:r>
              <a:endParaRPr kumimoji="1" lang="ja-JP" altLang="en-US" sz="2400" dirty="0"/>
            </a:p>
          </p:txBody>
        </p:sp>
      </p:grpSp>
    </p:spTree>
    <p:extLst>
      <p:ext uri="{BB962C8B-B14F-4D97-AF65-F5344CB8AC3E}">
        <p14:creationId xmlns:p14="http://schemas.microsoft.com/office/powerpoint/2010/main" val="5795673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7616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考察</a:t>
            </a:r>
            <a:endParaRPr kumimoji="1" lang="ja-JP" altLang="en-US" dirty="0"/>
          </a:p>
        </p:txBody>
      </p:sp>
      <p:sp>
        <p:nvSpPr>
          <p:cNvPr id="3" name="テキスト ボックス 2"/>
          <p:cNvSpPr txBox="1"/>
          <p:nvPr/>
        </p:nvSpPr>
        <p:spPr>
          <a:xfrm>
            <a:off x="642111" y="1407498"/>
            <a:ext cx="8247889"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クラウドモデルよりも</a:t>
            </a:r>
            <a:r>
              <a:rPr lang="en-US" altLang="ja-JP" sz="2400" dirty="0"/>
              <a:t>LPLC</a:t>
            </a:r>
            <a:r>
              <a:rPr lang="ja-JP" altLang="en-US" sz="2400" dirty="0"/>
              <a:t>モデルの方がプライバシ保護能力に長けている</a:t>
            </a:r>
            <a:endParaRPr kumimoji="1" lang="ja-JP" altLang="en-US" sz="2400" dirty="0"/>
          </a:p>
        </p:txBody>
      </p:sp>
      <p:sp>
        <p:nvSpPr>
          <p:cNvPr id="4" name="テキスト ボックス 3"/>
          <p:cNvSpPr txBox="1"/>
          <p:nvPr/>
        </p:nvSpPr>
        <p:spPr>
          <a:xfrm>
            <a:off x="642111" y="2748155"/>
            <a:ext cx="8247889" cy="1200329"/>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ja-JP" altLang="en-US" sz="2400" dirty="0" smtClean="0"/>
              <a:t>ルータアクセス可能距離がセンサ有効範囲より短いと見守りサービスとして不十分．しかし長すぎると</a:t>
            </a:r>
            <a:r>
              <a:rPr lang="en-US" altLang="ja-JP" sz="2400" dirty="0" smtClean="0"/>
              <a:t>NPD</a:t>
            </a:r>
            <a:r>
              <a:rPr lang="ja-JP" altLang="en-US" sz="2400" dirty="0" smtClean="0"/>
              <a:t>センシングの原因になる</a:t>
            </a:r>
            <a:endParaRPr kumimoji="1" lang="ja-JP" altLang="en-US" sz="2400" dirty="0"/>
          </a:p>
        </p:txBody>
      </p:sp>
      <p:sp>
        <p:nvSpPr>
          <p:cNvPr id="5" name="テキスト ボックス 4"/>
          <p:cNvSpPr txBox="1"/>
          <p:nvPr/>
        </p:nvSpPr>
        <p:spPr>
          <a:xfrm>
            <a:off x="642110" y="4088812"/>
            <a:ext cx="8247889"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smtClean="0"/>
              <a:t>対象者数が少ないときの</a:t>
            </a:r>
            <a:r>
              <a:rPr lang="en-US" altLang="ja-JP" sz="2400" dirty="0" smtClean="0"/>
              <a:t>LPLC</a:t>
            </a:r>
            <a:r>
              <a:rPr lang="ja-JP" altLang="en-US" sz="2400" dirty="0" smtClean="0"/>
              <a:t>モデルのプライバシ保護能力は特に優れている．</a:t>
            </a:r>
            <a:endParaRPr kumimoji="1" lang="ja-JP" altLang="en-US" sz="2400" dirty="0"/>
          </a:p>
        </p:txBody>
      </p:sp>
      <p:sp>
        <p:nvSpPr>
          <p:cNvPr id="6" name="テキスト ボックス 5"/>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spTree>
    <p:extLst>
      <p:ext uri="{BB962C8B-B14F-4D97-AF65-F5344CB8AC3E}">
        <p14:creationId xmlns:p14="http://schemas.microsoft.com/office/powerpoint/2010/main" val="28315227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4467" t="12927" r="64935" b="36694"/>
          <a:stretch/>
        </p:blipFill>
        <p:spPr>
          <a:xfrm>
            <a:off x="1295400" y="1681067"/>
            <a:ext cx="7115175" cy="4930511"/>
          </a:xfrm>
          <a:prstGeom prst="rect">
            <a:avLst/>
          </a:prstGeom>
        </p:spPr>
      </p:pic>
      <p:sp>
        <p:nvSpPr>
          <p:cNvPr id="3" name="テキスト ボックス 2"/>
          <p:cNvSpPr txBox="1"/>
          <p:nvPr/>
        </p:nvSpPr>
        <p:spPr>
          <a:xfrm>
            <a:off x="1762125" y="1192956"/>
            <a:ext cx="7639050" cy="369332"/>
          </a:xfrm>
          <a:prstGeom prst="rect">
            <a:avLst/>
          </a:prstGeom>
          <a:noFill/>
        </p:spPr>
        <p:txBody>
          <a:bodyPr wrap="square" rtlCol="0">
            <a:spAutoFit/>
          </a:bodyPr>
          <a:lstStyle/>
          <a:p>
            <a:r>
              <a:rPr lang="en-US" altLang="ja-JP" dirty="0"/>
              <a:t>https://jpn.nec.com/physicalsecurity/images/NeoFace_Imagedatamining.pdf</a:t>
            </a:r>
            <a:endParaRPr kumimoji="1" lang="ja-JP" altLang="en-US" dirty="0"/>
          </a:p>
        </p:txBody>
      </p:sp>
      <p:sp>
        <p:nvSpPr>
          <p:cNvPr id="4" name="タイトル 1"/>
          <p:cNvSpPr txBox="1">
            <a:spLocks/>
          </p:cNvSpPr>
          <p:nvPr/>
        </p:nvSpPr>
        <p:spPr>
          <a:xfrm>
            <a:off x="258998" y="127508"/>
            <a:ext cx="7627701" cy="66043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smtClean="0"/>
              <a:t>クラウドサービスの例</a:t>
            </a:r>
            <a:endParaRPr lang="ja-JP" altLang="en-US" dirty="0"/>
          </a:p>
        </p:txBody>
      </p:sp>
    </p:spTree>
    <p:extLst>
      <p:ext uri="{BB962C8B-B14F-4D97-AF65-F5344CB8AC3E}">
        <p14:creationId xmlns:p14="http://schemas.microsoft.com/office/powerpoint/2010/main" val="2164155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前研究内容</a:t>
            </a:r>
            <a:r>
              <a:rPr lang="en-US" altLang="ja-JP" dirty="0" smtClean="0"/>
              <a:t>(</a:t>
            </a:r>
            <a:r>
              <a:rPr lang="ja-JP" altLang="en-US" dirty="0" smtClean="0"/>
              <a:t>数理モデル</a:t>
            </a:r>
            <a:r>
              <a:rPr lang="en-US" altLang="ja-JP" dirty="0" smtClean="0"/>
              <a:t>)</a:t>
            </a:r>
            <a:endParaRPr kumimoji="1" lang="ja-JP" altLang="en-US" dirty="0"/>
          </a:p>
        </p:txBody>
      </p:sp>
      <p:grpSp>
        <p:nvGrpSpPr>
          <p:cNvPr id="43" name="グループ化 42"/>
          <p:cNvGrpSpPr/>
          <p:nvPr/>
        </p:nvGrpSpPr>
        <p:grpSpPr>
          <a:xfrm>
            <a:off x="1101524" y="1603509"/>
            <a:ext cx="6981825" cy="4126276"/>
            <a:chOff x="49404" y="990445"/>
            <a:chExt cx="10364358" cy="6317728"/>
          </a:xfrm>
        </p:grpSpPr>
        <p:sp>
          <p:nvSpPr>
            <p:cNvPr id="4" name="右矢印 3"/>
            <p:cNvSpPr/>
            <p:nvPr/>
          </p:nvSpPr>
          <p:spPr>
            <a:xfrm>
              <a:off x="2459339" y="2976999"/>
              <a:ext cx="857395" cy="559968"/>
            </a:xfrm>
            <a:prstGeom prst="rightArrow">
              <a:avLst/>
            </a:prstGeom>
            <a:solidFill>
              <a:srgbClr val="FF8E4F"/>
            </a:solidFill>
            <a:ln>
              <a:solidFill>
                <a:srgbClr val="FF6F1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1100">
                <a:latin typeface="Times New Roman" panose="02020603050405020304" pitchFamily="18" charset="0"/>
                <a:ea typeface="ＭＳ Ｐゴシック" panose="020B0600070205080204" pitchFamily="50" charset="-128"/>
              </a:endParaRPr>
            </a:p>
          </p:txBody>
        </p:sp>
        <p:sp>
          <p:nvSpPr>
            <p:cNvPr id="5" name="曲折矢印 4"/>
            <p:cNvSpPr/>
            <p:nvPr/>
          </p:nvSpPr>
          <p:spPr>
            <a:xfrm rot="5400000">
              <a:off x="6659583" y="2444327"/>
              <a:ext cx="1102134" cy="2209913"/>
            </a:xfrm>
            <a:prstGeom prst="bentArrow">
              <a:avLst>
                <a:gd name="adj1" fmla="val 32872"/>
                <a:gd name="adj2" fmla="val 42428"/>
                <a:gd name="adj3" fmla="val 25000"/>
                <a:gd name="adj4" fmla="val 52102"/>
              </a:avLst>
            </a:prstGeom>
            <a:solidFill>
              <a:srgbClr val="FF8E4F"/>
            </a:solidFill>
            <a:ln>
              <a:solidFill>
                <a:srgbClr val="FF6F1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1100">
                <a:solidFill>
                  <a:schemeClr val="tx1"/>
                </a:solidFill>
              </a:endParaRPr>
            </a:p>
          </p:txBody>
        </p:sp>
        <p:pic>
          <p:nvPicPr>
            <p:cNvPr id="6" name="図 5"/>
            <p:cNvPicPr>
              <a:picLocks noChangeAspect="1"/>
            </p:cNvPicPr>
            <p:nvPr/>
          </p:nvPicPr>
          <p:blipFill>
            <a:blip r:embed="rId2"/>
            <a:stretch>
              <a:fillRect/>
            </a:stretch>
          </p:blipFill>
          <p:spPr>
            <a:xfrm>
              <a:off x="3228666" y="1267992"/>
              <a:ext cx="3111457" cy="2425565"/>
            </a:xfrm>
            <a:prstGeom prst="rect">
              <a:avLst/>
            </a:prstGeom>
          </p:spPr>
        </p:pic>
        <p:grpSp>
          <p:nvGrpSpPr>
            <p:cNvPr id="10" name="グループ化 9"/>
            <p:cNvGrpSpPr/>
            <p:nvPr/>
          </p:nvGrpSpPr>
          <p:grpSpPr>
            <a:xfrm>
              <a:off x="3236055" y="990445"/>
              <a:ext cx="3084631" cy="2594480"/>
              <a:chOff x="11606853" y="14952313"/>
              <a:chExt cx="8700907" cy="7318321"/>
            </a:xfrm>
          </p:grpSpPr>
          <p:pic>
            <p:nvPicPr>
              <p:cNvPr id="11" name="Picture 24" descr="家のイラスト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61737" y="18091720"/>
                <a:ext cx="1334779" cy="12480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67306" y="20962971"/>
                <a:ext cx="1334779" cy="12480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339984" y="21045839"/>
                <a:ext cx="1312865" cy="12247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監視カメラ・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351230" y="19257199"/>
                <a:ext cx="956530" cy="9565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監視カメラ・防犯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11606853" y="16444934"/>
                <a:ext cx="933113" cy="9331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監視カメラ・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360288" y="15497169"/>
                <a:ext cx="990942" cy="9909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手をあげて横断歩道を渡る小学生のイラスト"/>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97689" y="16911486"/>
                <a:ext cx="1622515" cy="16225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上京したての人のイラスト"/>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885254" y="14952313"/>
                <a:ext cx="1491269" cy="14912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グループ化 20"/>
            <p:cNvGrpSpPr/>
            <p:nvPr/>
          </p:nvGrpSpPr>
          <p:grpSpPr>
            <a:xfrm>
              <a:off x="400169" y="1123949"/>
              <a:ext cx="2782657" cy="2594026"/>
              <a:chOff x="4076719" y="21602185"/>
              <a:chExt cx="6680077" cy="6860381"/>
            </a:xfrm>
          </p:grpSpPr>
          <p:grpSp>
            <p:nvGrpSpPr>
              <p:cNvPr id="22" name="グループ化 21"/>
              <p:cNvGrpSpPr/>
              <p:nvPr/>
            </p:nvGrpSpPr>
            <p:grpSpPr>
              <a:xfrm>
                <a:off x="4076719" y="21602188"/>
                <a:ext cx="6680077" cy="6860378"/>
                <a:chOff x="11324298" y="21372790"/>
                <a:chExt cx="6680074" cy="6860377"/>
              </a:xfrm>
            </p:grpSpPr>
            <p:sp>
              <p:nvSpPr>
                <p:cNvPr id="31" name="円/楕円 117"/>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sz="1100"/>
                </a:p>
              </p:txBody>
            </p:sp>
            <p:sp>
              <p:nvSpPr>
                <p:cNvPr id="32" name="正方形/長方形 31"/>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100"/>
                </a:p>
              </p:txBody>
            </p:sp>
            <p:sp>
              <p:nvSpPr>
                <p:cNvPr id="33" name="正方形/長方形 32"/>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100"/>
                </a:p>
              </p:txBody>
            </p:sp>
            <p:sp>
              <p:nvSpPr>
                <p:cNvPr id="34" name="正方形/長方形 33"/>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100"/>
                </a:p>
              </p:txBody>
            </p:sp>
          </p:grpSp>
          <p:pic>
            <p:nvPicPr>
              <p:cNvPr id="23"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78815" y="24802987"/>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上京したての人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77602" y="21602185"/>
                <a:ext cx="2048229" cy="204823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7379" y="21914775"/>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4210048" y="23776563"/>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家のイラスト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35800" y="24003617"/>
                <a:ext cx="1905001" cy="178117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手をあげて横断歩道を渡る小学生のイラスト"/>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094440" y="22923972"/>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4" descr="家のイラスト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405501" y="26180328"/>
                <a:ext cx="1905001" cy="178117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6" descr="https://2.bp.blogspot.com/-gwj84W9hV3U/V2vXpp8q23I/AAAAAAAA74E/ufde3GpkI-wmJ1MCHX1awIOrJ5NKxL5KQCLcB/s800/building_house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416758" y="25456930"/>
                <a:ext cx="2145481"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正方形/長方形 34"/>
            <p:cNvSpPr/>
            <p:nvPr/>
          </p:nvSpPr>
          <p:spPr>
            <a:xfrm>
              <a:off x="49404" y="4144517"/>
              <a:ext cx="9411984" cy="3163656"/>
            </a:xfrm>
            <a:prstGeom prst="rect">
              <a:avLst/>
            </a:prstGeom>
            <a:noFill/>
            <a:ln w="38100">
              <a:solidFill>
                <a:srgbClr val="FF6F1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grpSp>
          <p:nvGrpSpPr>
            <p:cNvPr id="36" name="グループ化 35"/>
            <p:cNvGrpSpPr/>
            <p:nvPr/>
          </p:nvGrpSpPr>
          <p:grpSpPr>
            <a:xfrm>
              <a:off x="6444681" y="1203744"/>
              <a:ext cx="3969081" cy="2011780"/>
              <a:chOff x="6771600" y="10991554"/>
              <a:chExt cx="3880695" cy="2183323"/>
            </a:xfrm>
          </p:grpSpPr>
          <p:sp>
            <p:nvSpPr>
              <p:cNvPr id="37" name="テキスト ボックス 36"/>
              <p:cNvSpPr txBox="1"/>
              <p:nvPr/>
            </p:nvSpPr>
            <p:spPr>
              <a:xfrm>
                <a:off x="6792528" y="10991554"/>
                <a:ext cx="3859767" cy="2183323"/>
              </a:xfrm>
              <a:prstGeom prst="roundRect">
                <a:avLst/>
              </a:prstGeom>
              <a:ln>
                <a:solidFill>
                  <a:srgbClr val="FF6F1F"/>
                </a:solidFill>
                <a:round/>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kumimoji="1" lang="ja-JP" altLang="en-US" sz="1200" dirty="0"/>
              </a:p>
            </p:txBody>
          </p:sp>
          <p:sp>
            <p:nvSpPr>
              <p:cNvPr id="38" name="テキスト ボックス 37"/>
              <p:cNvSpPr txBox="1"/>
              <p:nvPr/>
            </p:nvSpPr>
            <p:spPr>
              <a:xfrm>
                <a:off x="6771600" y="11131116"/>
                <a:ext cx="3611860" cy="1943387"/>
              </a:xfrm>
              <a:prstGeom prst="rect">
                <a:avLst/>
              </a:prstGeom>
              <a:noFill/>
            </p:spPr>
            <p:txBody>
              <a:bodyPr wrap="square" rtlCol="0">
                <a:spAutoFit/>
              </a:bodyPr>
              <a:lstStyle/>
              <a:p>
                <a:r>
                  <a:rPr lang="ja-JP" altLang="en-US" sz="1400" dirty="0"/>
                  <a:t>人</a:t>
                </a:r>
                <a:r>
                  <a:rPr lang="ja-JP" altLang="en-US" sz="1400" dirty="0" smtClean="0"/>
                  <a:t>がマス上</a:t>
                </a:r>
                <a:r>
                  <a:rPr lang="ja-JP" altLang="en-US" sz="1400" dirty="0"/>
                  <a:t>にいる時間</a:t>
                </a:r>
                <a:r>
                  <a:rPr lang="ja-JP" altLang="en-US" sz="1400" dirty="0" smtClean="0"/>
                  <a:t>やカメラが有効な範囲などで</a:t>
                </a:r>
                <a:r>
                  <a:rPr lang="ja-JP" altLang="en-US" sz="1400" dirty="0"/>
                  <a:t>行列を生成する．</a:t>
                </a:r>
                <a:endParaRPr lang="en-US" altLang="ja-JP" sz="1400" dirty="0"/>
              </a:p>
              <a:p>
                <a:r>
                  <a:rPr lang="ja-JP" altLang="en-US" sz="1400" dirty="0"/>
                  <a:t>対象者</a:t>
                </a:r>
                <a:r>
                  <a:rPr lang="ja-JP" altLang="en-US" sz="1400" dirty="0" smtClean="0"/>
                  <a:t>と非対象者で</a:t>
                </a:r>
                <a:r>
                  <a:rPr lang="ja-JP" altLang="en-US" sz="1400" dirty="0"/>
                  <a:t>行列の種類を分けている．</a:t>
                </a:r>
              </a:p>
            </p:txBody>
          </p:sp>
        </p:grpSp>
        <p:sp>
          <p:nvSpPr>
            <p:cNvPr id="39" name="テキスト ボックス 38"/>
            <p:cNvSpPr txBox="1"/>
            <p:nvPr/>
          </p:nvSpPr>
          <p:spPr>
            <a:xfrm>
              <a:off x="1216844" y="6681830"/>
              <a:ext cx="1207237" cy="565483"/>
            </a:xfrm>
            <a:prstGeom prst="rect">
              <a:avLst/>
            </a:prstGeom>
            <a:noFill/>
          </p:spPr>
          <p:txBody>
            <a:bodyPr wrap="square" rtlCol="0">
              <a:spAutoFit/>
            </a:bodyPr>
            <a:lstStyle/>
            <a:p>
              <a:r>
                <a:rPr kumimoji="1" lang="ja-JP" altLang="en-US" dirty="0" smtClean="0">
                  <a:ea typeface="ＭＳ Ｐゴシック" panose="020B0600070205080204" pitchFamily="50" charset="-128"/>
                </a:rPr>
                <a:t>行列</a:t>
              </a:r>
              <a:r>
                <a:rPr kumimoji="1" lang="en-US" altLang="ja-JP" dirty="0" smtClean="0">
                  <a:ea typeface="ＭＳ Ｐゴシック" panose="020B0600070205080204" pitchFamily="50" charset="-128"/>
                </a:rPr>
                <a:t>C</a:t>
              </a:r>
              <a:endParaRPr kumimoji="1" lang="ja-JP" altLang="en-US" dirty="0">
                <a:ea typeface="ＭＳ Ｐゴシック" panose="020B0600070205080204" pitchFamily="50" charset="-128"/>
              </a:endParaRPr>
            </a:p>
          </p:txBody>
        </p:sp>
        <p:sp>
          <p:nvSpPr>
            <p:cNvPr id="40" name="テキスト ボックス 39"/>
            <p:cNvSpPr txBox="1"/>
            <p:nvPr/>
          </p:nvSpPr>
          <p:spPr>
            <a:xfrm>
              <a:off x="7208547" y="6689644"/>
              <a:ext cx="1364166" cy="565483"/>
            </a:xfrm>
            <a:prstGeom prst="rect">
              <a:avLst/>
            </a:prstGeom>
            <a:noFill/>
          </p:spPr>
          <p:txBody>
            <a:bodyPr wrap="square" rtlCol="0">
              <a:spAutoFit/>
            </a:bodyPr>
            <a:lstStyle/>
            <a:p>
              <a:r>
                <a:rPr kumimoji="1" lang="ja-JP" altLang="en-US" dirty="0" smtClean="0">
                  <a:ea typeface="ＭＳ Ｐゴシック" panose="020B0600070205080204" pitchFamily="50" charset="-128"/>
                </a:rPr>
                <a:t>行列</a:t>
              </a:r>
              <a:r>
                <a:rPr kumimoji="1" lang="en-US" altLang="ja-JP" dirty="0" smtClean="0">
                  <a:ea typeface="ＭＳ Ｐゴシック" panose="020B0600070205080204" pitchFamily="50" charset="-128"/>
                </a:rPr>
                <a:t>H</a:t>
              </a:r>
              <a:endParaRPr kumimoji="1" lang="ja-JP" altLang="en-US" dirty="0">
                <a:ea typeface="ＭＳ Ｐゴシック" panose="020B0600070205080204" pitchFamily="50" charset="-128"/>
              </a:endParaRPr>
            </a:p>
          </p:txBody>
        </p:sp>
        <p:sp>
          <p:nvSpPr>
            <p:cNvPr id="41" name="テキスト ボックス 40"/>
            <p:cNvSpPr txBox="1"/>
            <p:nvPr/>
          </p:nvSpPr>
          <p:spPr>
            <a:xfrm>
              <a:off x="4310547" y="6681830"/>
              <a:ext cx="1207237" cy="565483"/>
            </a:xfrm>
            <a:prstGeom prst="rect">
              <a:avLst/>
            </a:prstGeom>
            <a:noFill/>
          </p:spPr>
          <p:txBody>
            <a:bodyPr wrap="square" rtlCol="0">
              <a:spAutoFit/>
            </a:bodyPr>
            <a:lstStyle/>
            <a:p>
              <a:r>
                <a:rPr kumimoji="1" lang="ja-JP" altLang="en-US" dirty="0" smtClean="0">
                  <a:ea typeface="ＭＳ Ｐゴシック" panose="020B0600070205080204" pitchFamily="50" charset="-128"/>
                </a:rPr>
                <a:t>行列</a:t>
              </a:r>
              <a:r>
                <a:rPr kumimoji="1" lang="en-US" altLang="ja-JP" dirty="0" smtClean="0">
                  <a:ea typeface="ＭＳ Ｐゴシック" panose="020B0600070205080204" pitchFamily="50" charset="-128"/>
                </a:rPr>
                <a:t>S</a:t>
              </a:r>
              <a:endParaRPr kumimoji="1" lang="ja-JP" altLang="en-US" dirty="0">
                <a:ea typeface="ＭＳ Ｐゴシック" panose="020B0600070205080204" pitchFamily="50" charset="-128"/>
              </a:endParaRPr>
            </a:p>
          </p:txBody>
        </p:sp>
        <p:pic>
          <p:nvPicPr>
            <p:cNvPr id="42" name="図 41"/>
            <p:cNvPicPr>
              <a:picLocks noChangeAspect="1"/>
            </p:cNvPicPr>
            <p:nvPr/>
          </p:nvPicPr>
          <p:blipFill>
            <a:blip r:embed="rId15"/>
            <a:stretch>
              <a:fillRect/>
            </a:stretch>
          </p:blipFill>
          <p:spPr>
            <a:xfrm>
              <a:off x="322167" y="4330664"/>
              <a:ext cx="8878344" cy="2350384"/>
            </a:xfrm>
            <a:prstGeom prst="rect">
              <a:avLst/>
            </a:prstGeom>
          </p:spPr>
        </p:pic>
      </p:grpSp>
    </p:spTree>
    <p:extLst>
      <p:ext uri="{BB962C8B-B14F-4D97-AF65-F5344CB8AC3E}">
        <p14:creationId xmlns:p14="http://schemas.microsoft.com/office/powerpoint/2010/main" val="26151650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提案</a:t>
            </a:r>
            <a:r>
              <a:rPr lang="ja-JP" altLang="en-US" dirty="0"/>
              <a:t>アーキテクチャ</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LPLC</a:t>
            </a:r>
            <a:r>
              <a:rPr kumimoji="1" lang="ja-JP" altLang="en-US" dirty="0" smtClean="0"/>
              <a:t>モデル</a:t>
            </a:r>
            <a:endParaRPr kumimoji="1" lang="ja-JP" altLang="en-US" dirty="0"/>
          </a:p>
        </p:txBody>
      </p:sp>
      <p:pic>
        <p:nvPicPr>
          <p:cNvPr id="7" name="図 6"/>
          <p:cNvPicPr>
            <a:picLocks noChangeAspect="1"/>
          </p:cNvPicPr>
          <p:nvPr/>
        </p:nvPicPr>
        <p:blipFill>
          <a:blip r:embed="rId2"/>
          <a:stretch>
            <a:fillRect/>
          </a:stretch>
        </p:blipFill>
        <p:spPr>
          <a:xfrm>
            <a:off x="258998" y="1701712"/>
            <a:ext cx="8614395" cy="4206605"/>
          </a:xfrm>
          <a:prstGeom prst="rect">
            <a:avLst/>
          </a:prstGeom>
        </p:spPr>
      </p:pic>
      <p:sp>
        <p:nvSpPr>
          <p:cNvPr id="8" name="テキスト ボックス 7"/>
          <p:cNvSpPr txBox="1"/>
          <p:nvPr/>
        </p:nvSpPr>
        <p:spPr>
          <a:xfrm>
            <a:off x="5204388" y="6203012"/>
            <a:ext cx="1862984" cy="369332"/>
          </a:xfrm>
          <a:prstGeom prst="rect">
            <a:avLst/>
          </a:prstGeom>
          <a:noFill/>
        </p:spPr>
        <p:txBody>
          <a:bodyPr wrap="square" rtlCol="0">
            <a:spAutoFit/>
          </a:bodyPr>
          <a:lstStyle/>
          <a:p>
            <a:r>
              <a:rPr kumimoji="1" lang="en-US" altLang="ja-JP" dirty="0" smtClean="0"/>
              <a:t>in IPSJ</a:t>
            </a:r>
            <a:r>
              <a:rPr kumimoji="1" lang="ja-JP" altLang="en-US" dirty="0" smtClean="0"/>
              <a:t>全国大会</a:t>
            </a:r>
            <a:endParaRPr kumimoji="1" lang="ja-JP" altLang="en-US" dirty="0"/>
          </a:p>
        </p:txBody>
      </p:sp>
    </p:spTree>
    <p:extLst>
      <p:ext uri="{BB962C8B-B14F-4D97-AF65-F5344CB8AC3E}">
        <p14:creationId xmlns:p14="http://schemas.microsoft.com/office/powerpoint/2010/main" val="22050009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松江駅構内図の数理モデル化</a:t>
            </a:r>
            <a:endParaRPr kumimoji="1" lang="ja-JP" altLang="en-US" dirty="0"/>
          </a:p>
        </p:txBody>
      </p:sp>
      <p:pic>
        <p:nvPicPr>
          <p:cNvPr id="4" name="図 3" descr="C:\Users\tamura\AppData\Local\Microsoft\Windows\INetCache\Content.Word\plac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998" y="1448244"/>
            <a:ext cx="3949587" cy="2202731"/>
          </a:xfrm>
          <a:prstGeom prst="rect">
            <a:avLst/>
          </a:prstGeom>
          <a:noFill/>
          <a:ln>
            <a:noFill/>
          </a:ln>
        </p:spPr>
      </p:pic>
      <p:sp>
        <p:nvSpPr>
          <p:cNvPr id="7" name="テキスト ボックス 6"/>
          <p:cNvSpPr txBox="1"/>
          <p:nvPr/>
        </p:nvSpPr>
        <p:spPr>
          <a:xfrm>
            <a:off x="4977130" y="1614355"/>
            <a:ext cx="3474720" cy="1323439"/>
          </a:xfrm>
          <a:prstGeom prst="rect">
            <a:avLst/>
          </a:prstGeom>
          <a:noFill/>
        </p:spPr>
        <p:txBody>
          <a:bodyPr wrap="square" rtlCol="0">
            <a:spAutoFit/>
          </a:bodyPr>
          <a:lstStyle/>
          <a:p>
            <a:r>
              <a:rPr lang="ja-JP" altLang="en-US" sz="2000" dirty="0" smtClean="0"/>
              <a:t>前</a:t>
            </a:r>
            <a:r>
              <a:rPr lang="ja-JP" altLang="en-US" sz="2000" dirty="0"/>
              <a:t>研究</a:t>
            </a:r>
            <a:r>
              <a:rPr lang="ja-JP" altLang="en-US" sz="2000" dirty="0" smtClean="0"/>
              <a:t>で提案したモデルにあてはめるため，公開されている松江</a:t>
            </a:r>
            <a:r>
              <a:rPr lang="ja-JP" altLang="en-US" sz="2000" dirty="0" err="1" smtClean="0"/>
              <a:t>駅駅</a:t>
            </a:r>
            <a:r>
              <a:rPr lang="ja-JP" altLang="en-US" sz="2000" dirty="0" smtClean="0"/>
              <a:t>構内図をマス目で表現した</a:t>
            </a:r>
            <a:endParaRPr kumimoji="1" lang="ja-JP" altLang="en-US" sz="2000"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05681"/>
            <a:ext cx="9144000" cy="1750353"/>
          </a:xfrm>
          <a:prstGeom prst="rect">
            <a:avLst/>
          </a:prstGeom>
        </p:spPr>
      </p:pic>
    </p:spTree>
    <p:extLst>
      <p:ext uri="{BB962C8B-B14F-4D97-AF65-F5344CB8AC3E}">
        <p14:creationId xmlns:p14="http://schemas.microsoft.com/office/powerpoint/2010/main" val="32270941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松江駅構内に設置したカメラ図</a:t>
            </a:r>
            <a:endParaRPr kumimoji="1" lang="ja-JP" altLang="en-US" dirty="0"/>
          </a:p>
        </p:txBody>
      </p:sp>
      <p:pic>
        <p:nvPicPr>
          <p:cNvPr id="5" name="コンテンツ プレースホルダー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1029" y="2398963"/>
            <a:ext cx="8876462" cy="1758169"/>
          </a:xfrm>
        </p:spPr>
      </p:pic>
    </p:spTree>
    <p:extLst>
      <p:ext uri="{BB962C8B-B14F-4D97-AF65-F5344CB8AC3E}">
        <p14:creationId xmlns:p14="http://schemas.microsoft.com/office/powerpoint/2010/main" val="19329826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研究背景</a:t>
            </a:r>
            <a:endParaRPr kumimoji="1" lang="ja-JP" altLang="en-US" dirty="0"/>
          </a:p>
        </p:txBody>
      </p:sp>
      <p:sp>
        <p:nvSpPr>
          <p:cNvPr id="29" name="テキスト ボックス 28"/>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35" name="テキスト ボックス 34"/>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grpSp>
        <p:nvGrpSpPr>
          <p:cNvPr id="5" name="グループ化 4"/>
          <p:cNvGrpSpPr/>
          <p:nvPr/>
        </p:nvGrpSpPr>
        <p:grpSpPr>
          <a:xfrm>
            <a:off x="503779" y="1878297"/>
            <a:ext cx="8067663" cy="4061471"/>
            <a:chOff x="436046" y="2106242"/>
            <a:chExt cx="8067663" cy="4061471"/>
          </a:xfrm>
        </p:grpSpPr>
        <p:sp>
          <p:nvSpPr>
            <p:cNvPr id="61" name="正方形/長方形 60"/>
            <p:cNvSpPr/>
            <p:nvPr/>
          </p:nvSpPr>
          <p:spPr>
            <a:xfrm>
              <a:off x="3024493" y="2401517"/>
              <a:ext cx="5479216" cy="374811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ローチャート: 順次アクセス記憶 40"/>
            <p:cNvSpPr/>
            <p:nvPr/>
          </p:nvSpPr>
          <p:spPr>
            <a:xfrm>
              <a:off x="1068555" y="2935712"/>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2" name="テキスト ボックス 41"/>
            <p:cNvSpPr txBox="1"/>
            <p:nvPr/>
          </p:nvSpPr>
          <p:spPr>
            <a:xfrm>
              <a:off x="1050729" y="3289937"/>
              <a:ext cx="1107996" cy="369332"/>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p:txBody>
        </p:sp>
        <p:pic>
          <p:nvPicPr>
            <p:cNvPr id="43" name="図 42"/>
            <p:cNvPicPr>
              <a:picLocks noChangeAspect="1"/>
            </p:cNvPicPr>
            <p:nvPr/>
          </p:nvPicPr>
          <p:blipFill>
            <a:blip r:embed="rId2"/>
            <a:stretch>
              <a:fillRect/>
            </a:stretch>
          </p:blipFill>
          <p:spPr>
            <a:xfrm>
              <a:off x="757523" y="4714988"/>
              <a:ext cx="769758" cy="769758"/>
            </a:xfrm>
            <a:prstGeom prst="rect">
              <a:avLst/>
            </a:prstGeom>
          </p:spPr>
        </p:pic>
        <p:pic>
          <p:nvPicPr>
            <p:cNvPr id="44" name="図 43"/>
            <p:cNvPicPr>
              <a:picLocks noChangeAspect="1"/>
            </p:cNvPicPr>
            <p:nvPr/>
          </p:nvPicPr>
          <p:blipFill>
            <a:blip r:embed="rId3"/>
            <a:stretch>
              <a:fillRect/>
            </a:stretch>
          </p:blipFill>
          <p:spPr>
            <a:xfrm>
              <a:off x="1776746" y="4709166"/>
              <a:ext cx="899092" cy="833835"/>
            </a:xfrm>
            <a:prstGeom prst="rect">
              <a:avLst/>
            </a:prstGeom>
          </p:spPr>
        </p:pic>
        <p:cxnSp>
          <p:nvCxnSpPr>
            <p:cNvPr id="45" name="直線矢印コネクタ 44"/>
            <p:cNvCxnSpPr>
              <a:stCxn id="43" idx="0"/>
            </p:cNvCxnSpPr>
            <p:nvPr/>
          </p:nvCxnSpPr>
          <p:spPr>
            <a:xfrm flipV="1">
              <a:off x="1142402" y="4023686"/>
              <a:ext cx="488169" cy="69130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1686010" y="4013494"/>
              <a:ext cx="411410" cy="69567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フローチャート: 順次アクセス記憶 46"/>
            <p:cNvSpPr/>
            <p:nvPr/>
          </p:nvSpPr>
          <p:spPr>
            <a:xfrm>
              <a:off x="5091398" y="2914586"/>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8" name="テキスト ボックス 47"/>
            <p:cNvSpPr txBox="1"/>
            <p:nvPr/>
          </p:nvSpPr>
          <p:spPr>
            <a:xfrm>
              <a:off x="5073572" y="3268811"/>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B</a:t>
              </a:r>
              <a:endParaRPr kumimoji="1" lang="ja-JP" altLang="en-US" b="1" dirty="0"/>
            </a:p>
          </p:txBody>
        </p:sp>
        <p:sp>
          <p:nvSpPr>
            <p:cNvPr id="49" name="フローチャート: 順次アクセス記憶 48"/>
            <p:cNvSpPr/>
            <p:nvPr/>
          </p:nvSpPr>
          <p:spPr>
            <a:xfrm>
              <a:off x="3529298" y="2914586"/>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0" name="テキスト ボックス 49"/>
            <p:cNvSpPr txBox="1"/>
            <p:nvPr/>
          </p:nvSpPr>
          <p:spPr>
            <a:xfrm>
              <a:off x="3511472" y="3268811"/>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A</a:t>
              </a:r>
              <a:endParaRPr kumimoji="1" lang="ja-JP" altLang="en-US" b="1" dirty="0"/>
            </a:p>
          </p:txBody>
        </p:sp>
        <p:pic>
          <p:nvPicPr>
            <p:cNvPr id="51" name="図 50"/>
            <p:cNvPicPr>
              <a:picLocks noChangeAspect="1"/>
            </p:cNvPicPr>
            <p:nvPr/>
          </p:nvPicPr>
          <p:blipFill>
            <a:blip r:embed="rId2"/>
            <a:stretch>
              <a:fillRect/>
            </a:stretch>
          </p:blipFill>
          <p:spPr>
            <a:xfrm>
              <a:off x="3366650" y="4820868"/>
              <a:ext cx="769758" cy="769758"/>
            </a:xfrm>
            <a:prstGeom prst="rect">
              <a:avLst/>
            </a:prstGeom>
          </p:spPr>
        </p:pic>
        <p:pic>
          <p:nvPicPr>
            <p:cNvPr id="52" name="図 51"/>
            <p:cNvPicPr>
              <a:picLocks noChangeAspect="1"/>
            </p:cNvPicPr>
            <p:nvPr/>
          </p:nvPicPr>
          <p:blipFill>
            <a:blip r:embed="rId4">
              <a:duotone>
                <a:prstClr val="black"/>
                <a:schemeClr val="accent6">
                  <a:tint val="45000"/>
                  <a:satMod val="400000"/>
                </a:schemeClr>
              </a:duotone>
            </a:blip>
            <a:stretch>
              <a:fillRect/>
            </a:stretch>
          </p:blipFill>
          <p:spPr>
            <a:xfrm>
              <a:off x="4273461" y="4880254"/>
              <a:ext cx="798237" cy="692685"/>
            </a:xfrm>
            <a:prstGeom prst="rect">
              <a:avLst/>
            </a:prstGeom>
          </p:spPr>
        </p:pic>
        <p:pic>
          <p:nvPicPr>
            <p:cNvPr id="53" name="図 52"/>
            <p:cNvPicPr>
              <a:picLocks noChangeAspect="1"/>
            </p:cNvPicPr>
            <p:nvPr/>
          </p:nvPicPr>
          <p:blipFill>
            <a:blip r:embed="rId3"/>
            <a:stretch>
              <a:fillRect/>
            </a:stretch>
          </p:blipFill>
          <p:spPr>
            <a:xfrm>
              <a:off x="5025381" y="4788829"/>
              <a:ext cx="899092" cy="833835"/>
            </a:xfrm>
            <a:prstGeom prst="rect">
              <a:avLst/>
            </a:prstGeom>
          </p:spPr>
        </p:pic>
        <p:pic>
          <p:nvPicPr>
            <p:cNvPr id="54" name="図 53"/>
            <p:cNvPicPr>
              <a:picLocks noChangeAspect="1"/>
            </p:cNvPicPr>
            <p:nvPr/>
          </p:nvPicPr>
          <p:blipFill>
            <a:blip r:embed="rId2"/>
            <a:stretch>
              <a:fillRect/>
            </a:stretch>
          </p:blipFill>
          <p:spPr>
            <a:xfrm>
              <a:off x="5823618" y="4852906"/>
              <a:ext cx="769758" cy="769758"/>
            </a:xfrm>
            <a:prstGeom prst="rect">
              <a:avLst/>
            </a:prstGeom>
          </p:spPr>
        </p:pic>
        <p:pic>
          <p:nvPicPr>
            <p:cNvPr id="55" name="図 54"/>
            <p:cNvPicPr>
              <a:picLocks noChangeAspect="1"/>
            </p:cNvPicPr>
            <p:nvPr/>
          </p:nvPicPr>
          <p:blipFill>
            <a:blip r:embed="rId4">
              <a:duotone>
                <a:prstClr val="black"/>
                <a:schemeClr val="accent4">
                  <a:tint val="45000"/>
                  <a:satMod val="400000"/>
                </a:schemeClr>
              </a:duotone>
            </a:blip>
            <a:stretch>
              <a:fillRect/>
            </a:stretch>
          </p:blipFill>
          <p:spPr>
            <a:xfrm>
              <a:off x="6676393" y="4885626"/>
              <a:ext cx="792046" cy="687313"/>
            </a:xfrm>
            <a:prstGeom prst="rect">
              <a:avLst/>
            </a:prstGeom>
          </p:spPr>
        </p:pic>
        <p:pic>
          <p:nvPicPr>
            <p:cNvPr id="56" name="図 55"/>
            <p:cNvPicPr>
              <a:picLocks noChangeAspect="1"/>
            </p:cNvPicPr>
            <p:nvPr/>
          </p:nvPicPr>
          <p:blipFill>
            <a:blip r:embed="rId5"/>
            <a:stretch>
              <a:fillRect/>
            </a:stretch>
          </p:blipFill>
          <p:spPr>
            <a:xfrm>
              <a:off x="7619884" y="4982120"/>
              <a:ext cx="530398" cy="560881"/>
            </a:xfrm>
            <a:prstGeom prst="rect">
              <a:avLst/>
            </a:prstGeom>
          </p:spPr>
        </p:pic>
        <p:sp>
          <p:nvSpPr>
            <p:cNvPr id="57" name="角丸四角形 56"/>
            <p:cNvSpPr/>
            <p:nvPr/>
          </p:nvSpPr>
          <p:spPr>
            <a:xfrm>
              <a:off x="3131609" y="4741205"/>
              <a:ext cx="5276850" cy="975012"/>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矢印コネクタ 57"/>
            <p:cNvCxnSpPr>
              <a:endCxn id="49" idx="2"/>
            </p:cNvCxnSpPr>
            <p:nvPr/>
          </p:nvCxnSpPr>
          <p:spPr>
            <a:xfrm flipV="1">
              <a:off x="4065470" y="3992368"/>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V="1">
              <a:off x="5686056" y="4008387"/>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正方形/長方形 59"/>
            <p:cNvSpPr/>
            <p:nvPr/>
          </p:nvSpPr>
          <p:spPr>
            <a:xfrm>
              <a:off x="436046" y="2391991"/>
              <a:ext cx="2476500" cy="375763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角丸四角形 61"/>
            <p:cNvSpPr/>
            <p:nvPr/>
          </p:nvSpPr>
          <p:spPr>
            <a:xfrm>
              <a:off x="539952" y="2106242"/>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クローズな</a:t>
              </a:r>
              <a:r>
                <a:rPr kumimoji="1" lang="en-US" altLang="ja-JP" sz="2400" b="1" dirty="0" err="1" smtClean="0"/>
                <a:t>IoT</a:t>
              </a:r>
              <a:endParaRPr kumimoji="1" lang="ja-JP" altLang="en-US" sz="2400" b="1" dirty="0"/>
            </a:p>
          </p:txBody>
        </p:sp>
        <p:sp>
          <p:nvSpPr>
            <p:cNvPr id="63" name="角丸四角形 62"/>
            <p:cNvSpPr/>
            <p:nvPr/>
          </p:nvSpPr>
          <p:spPr>
            <a:xfrm>
              <a:off x="4550990" y="2106242"/>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オープンな</a:t>
              </a:r>
              <a:r>
                <a:rPr kumimoji="1" lang="en-US" altLang="ja-JP" sz="2400" b="1" dirty="0" err="1" smtClean="0"/>
                <a:t>IoT</a:t>
              </a:r>
              <a:endParaRPr kumimoji="1" lang="ja-JP" altLang="en-US" sz="2400" b="1" dirty="0"/>
            </a:p>
          </p:txBody>
        </p:sp>
        <p:sp>
          <p:nvSpPr>
            <p:cNvPr id="64" name="フローチャート: 順次アクセス記憶 63"/>
            <p:cNvSpPr/>
            <p:nvPr/>
          </p:nvSpPr>
          <p:spPr>
            <a:xfrm>
              <a:off x="6635444" y="2926489"/>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5" name="テキスト ボックス 64"/>
            <p:cNvSpPr txBox="1"/>
            <p:nvPr/>
          </p:nvSpPr>
          <p:spPr>
            <a:xfrm>
              <a:off x="6617618" y="3280714"/>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C</a:t>
              </a:r>
              <a:endParaRPr kumimoji="1" lang="ja-JP" altLang="en-US" b="1" dirty="0"/>
            </a:p>
          </p:txBody>
        </p:sp>
        <p:cxnSp>
          <p:nvCxnSpPr>
            <p:cNvPr id="66" name="直線矢印コネクタ 65"/>
            <p:cNvCxnSpPr/>
            <p:nvPr/>
          </p:nvCxnSpPr>
          <p:spPr>
            <a:xfrm flipV="1">
              <a:off x="7230102" y="4020290"/>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テキスト ボックス 66"/>
            <p:cNvSpPr txBox="1"/>
            <p:nvPr/>
          </p:nvSpPr>
          <p:spPr>
            <a:xfrm>
              <a:off x="773304" y="5521382"/>
              <a:ext cx="1800493" cy="646331"/>
            </a:xfrm>
            <a:prstGeom prst="rect">
              <a:avLst/>
            </a:prstGeom>
            <a:noFill/>
          </p:spPr>
          <p:txBody>
            <a:bodyPr wrap="none" rtlCol="0">
              <a:spAutoFit/>
            </a:bodyPr>
            <a:lstStyle/>
            <a:p>
              <a:pPr algn="ctr"/>
              <a:r>
                <a:rPr kumimoji="1" lang="ja-JP" altLang="en-US" dirty="0" smtClean="0"/>
                <a:t>サービス専用の</a:t>
              </a:r>
              <a:endParaRPr kumimoji="1" lang="en-US" altLang="ja-JP" dirty="0" smtClean="0"/>
            </a:p>
            <a:p>
              <a:pPr algn="ctr"/>
              <a:r>
                <a:rPr kumimoji="1" lang="en-US" altLang="ja-JP" dirty="0" err="1" smtClean="0"/>
                <a:t>IoT</a:t>
              </a:r>
              <a:r>
                <a:rPr kumimoji="1" lang="ja-JP" altLang="en-US" dirty="0" smtClean="0"/>
                <a:t>機器</a:t>
              </a:r>
              <a:endParaRPr kumimoji="1" lang="ja-JP" altLang="en-US" dirty="0"/>
            </a:p>
          </p:txBody>
        </p:sp>
        <p:sp>
          <p:nvSpPr>
            <p:cNvPr id="68" name="テキスト ボックス 67"/>
            <p:cNvSpPr txBox="1"/>
            <p:nvPr/>
          </p:nvSpPr>
          <p:spPr>
            <a:xfrm>
              <a:off x="3605646" y="5751720"/>
              <a:ext cx="4169731" cy="369332"/>
            </a:xfrm>
            <a:prstGeom prst="rect">
              <a:avLst/>
            </a:prstGeom>
            <a:noFill/>
          </p:spPr>
          <p:txBody>
            <a:bodyPr wrap="none" rtlCol="0">
              <a:spAutoFit/>
            </a:bodyPr>
            <a:lstStyle/>
            <a:p>
              <a:r>
                <a:rPr kumimoji="1" lang="ja-JP" altLang="en-US" dirty="0" smtClean="0"/>
                <a:t>サービス問わず相互利用できる</a:t>
              </a:r>
              <a:r>
                <a:rPr kumimoji="1" lang="en-US" altLang="ja-JP" dirty="0" err="1" smtClean="0"/>
                <a:t>IoT</a:t>
              </a:r>
              <a:r>
                <a:rPr kumimoji="1" lang="ja-JP" altLang="en-US" dirty="0" smtClean="0"/>
                <a:t>機器</a:t>
              </a:r>
              <a:endParaRPr kumimoji="1" lang="ja-JP" altLang="en-US" dirty="0"/>
            </a:p>
          </p:txBody>
        </p:sp>
      </p:grpSp>
      <p:sp>
        <p:nvSpPr>
          <p:cNvPr id="8" name="テキスト ボックス 7"/>
          <p:cNvSpPr txBox="1"/>
          <p:nvPr/>
        </p:nvSpPr>
        <p:spPr>
          <a:xfrm>
            <a:off x="607685" y="6084851"/>
            <a:ext cx="6651559" cy="461665"/>
          </a:xfrm>
          <a:prstGeom prst="rect">
            <a:avLst/>
          </a:prstGeom>
          <a:noFill/>
        </p:spPr>
        <p:txBody>
          <a:bodyPr wrap="square" rtlCol="0">
            <a:spAutoFit/>
          </a:bodyPr>
          <a:lstStyle/>
          <a:p>
            <a:r>
              <a:rPr kumimoji="1" lang="ja-JP" altLang="en-US" sz="2400" dirty="0" smtClean="0"/>
              <a:t>維持費等を考えると相互利用可能であると予想</a:t>
            </a:r>
            <a:endParaRPr kumimoji="1" lang="ja-JP" altLang="en-US" sz="2400" dirty="0"/>
          </a:p>
        </p:txBody>
      </p:sp>
    </p:spTree>
    <p:extLst>
      <p:ext uri="{BB962C8B-B14F-4D97-AF65-F5344CB8AC3E}">
        <p14:creationId xmlns:p14="http://schemas.microsoft.com/office/powerpoint/2010/main" val="24985941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センサ</a:t>
            </a:r>
            <a:r>
              <a:rPr kumimoji="1" lang="en-US" altLang="ja-JP" dirty="0" smtClean="0"/>
              <a:t>6</a:t>
            </a:r>
            <a:r>
              <a:rPr kumimoji="1" lang="ja-JP" altLang="en-US" dirty="0" err="1" smtClean="0"/>
              <a:t>，</a:t>
            </a:r>
            <a:r>
              <a:rPr kumimoji="1" lang="en-US" altLang="ja-JP" dirty="0" smtClean="0"/>
              <a:t>7</a:t>
            </a:r>
            <a:r>
              <a:rPr kumimoji="1" lang="ja-JP" altLang="en-US" dirty="0" err="1" smtClean="0"/>
              <a:t>，</a:t>
            </a:r>
            <a:r>
              <a:rPr kumimoji="1" lang="en-US" altLang="ja-JP" dirty="0" smtClean="0"/>
              <a:t>8</a:t>
            </a:r>
            <a:r>
              <a:rPr kumimoji="1" lang="ja-JP" altLang="en-US" dirty="0" smtClean="0"/>
              <a:t>の</a:t>
            </a:r>
            <a:r>
              <a:rPr kumimoji="1" lang="en-US" altLang="ja-JP" dirty="0" smtClean="0"/>
              <a:t>in/out</a:t>
            </a:r>
            <a:r>
              <a:rPr kumimoji="1" lang="ja-JP" altLang="en-US" dirty="0" smtClean="0"/>
              <a:t>定義</a:t>
            </a:r>
            <a:endParaRPr kumimoji="1" lang="ja-JP" altLang="en-US" dirty="0"/>
          </a:p>
        </p:txBody>
      </p:sp>
      <p:sp>
        <p:nvSpPr>
          <p:cNvPr id="4" name="正方形/長方形 3"/>
          <p:cNvSpPr/>
          <p:nvPr/>
        </p:nvSpPr>
        <p:spPr>
          <a:xfrm>
            <a:off x="3127760" y="2683379"/>
            <a:ext cx="2324456" cy="23244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 name="二方向矢印 4"/>
          <p:cNvSpPr/>
          <p:nvPr/>
        </p:nvSpPr>
        <p:spPr>
          <a:xfrm>
            <a:off x="2093718" y="1914258"/>
            <a:ext cx="2068083" cy="2068083"/>
          </a:xfrm>
          <a:prstGeom prst="leftUpArrow">
            <a:avLst>
              <a:gd name="adj1" fmla="val 12603"/>
              <a:gd name="adj2" fmla="val 18802"/>
              <a:gd name="adj3" fmla="val 2252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6" name="二方向矢印 5"/>
          <p:cNvSpPr/>
          <p:nvPr/>
        </p:nvSpPr>
        <p:spPr>
          <a:xfrm rot="5400000">
            <a:off x="4418174" y="1914258"/>
            <a:ext cx="2068083" cy="2068083"/>
          </a:xfrm>
          <a:prstGeom prst="leftUpArrow">
            <a:avLst>
              <a:gd name="adj1" fmla="val 12603"/>
              <a:gd name="adj2" fmla="val 18802"/>
              <a:gd name="adj3" fmla="val 2252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7" name="左右矢印 6"/>
          <p:cNvSpPr/>
          <p:nvPr/>
        </p:nvSpPr>
        <p:spPr>
          <a:xfrm>
            <a:off x="2093718" y="4213076"/>
            <a:ext cx="4392539" cy="794759"/>
          </a:xfrm>
          <a:prstGeom prst="leftRightArrow">
            <a:avLst>
              <a:gd name="adj1" fmla="val 39247"/>
              <a:gd name="adj2" fmla="val 58602"/>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8" name="テキスト ボックス 7"/>
          <p:cNvSpPr txBox="1"/>
          <p:nvPr/>
        </p:nvSpPr>
        <p:spPr>
          <a:xfrm>
            <a:off x="3973793" y="1345032"/>
            <a:ext cx="2512464" cy="369332"/>
          </a:xfrm>
          <a:prstGeom prst="rect">
            <a:avLst/>
          </a:prstGeom>
          <a:noFill/>
        </p:spPr>
        <p:txBody>
          <a:bodyPr wrap="square" rtlCol="0">
            <a:spAutoFit/>
          </a:bodyPr>
          <a:lstStyle/>
          <a:p>
            <a:r>
              <a:rPr kumimoji="1" lang="en-US" altLang="ja-JP" dirty="0" smtClean="0"/>
              <a:t>out</a:t>
            </a:r>
            <a:endParaRPr kumimoji="1" lang="ja-JP" altLang="en-US" dirty="0"/>
          </a:p>
        </p:txBody>
      </p:sp>
      <p:sp>
        <p:nvSpPr>
          <p:cNvPr id="9" name="テキスト ボックス 8"/>
          <p:cNvSpPr txBox="1"/>
          <p:nvPr/>
        </p:nvSpPr>
        <p:spPr>
          <a:xfrm>
            <a:off x="6631536" y="3370385"/>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0" name="テキスト ボックス 9"/>
          <p:cNvSpPr txBox="1"/>
          <p:nvPr/>
        </p:nvSpPr>
        <p:spPr>
          <a:xfrm>
            <a:off x="1435691" y="3370385"/>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1" name="テキスト ボックス 10"/>
          <p:cNvSpPr txBox="1"/>
          <p:nvPr/>
        </p:nvSpPr>
        <p:spPr>
          <a:xfrm>
            <a:off x="1410052" y="4425789"/>
            <a:ext cx="658027" cy="369332"/>
          </a:xfrm>
          <a:prstGeom prst="rect">
            <a:avLst/>
          </a:prstGeom>
          <a:noFill/>
        </p:spPr>
        <p:txBody>
          <a:bodyPr wrap="square" rtlCol="0">
            <a:spAutoFit/>
          </a:bodyPr>
          <a:lstStyle/>
          <a:p>
            <a:r>
              <a:rPr kumimoji="1" lang="en-US" altLang="ja-JP" dirty="0" smtClean="0"/>
              <a:t>out</a:t>
            </a:r>
            <a:endParaRPr kumimoji="1" lang="ja-JP" altLang="en-US" dirty="0"/>
          </a:p>
        </p:txBody>
      </p:sp>
      <p:sp>
        <p:nvSpPr>
          <p:cNvPr id="12" name="テキスト ボックス 11"/>
          <p:cNvSpPr txBox="1"/>
          <p:nvPr/>
        </p:nvSpPr>
        <p:spPr>
          <a:xfrm>
            <a:off x="6631536" y="4425789"/>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3" name="テキスト ボックス 12"/>
          <p:cNvSpPr txBox="1"/>
          <p:nvPr/>
        </p:nvSpPr>
        <p:spPr>
          <a:xfrm>
            <a:off x="3302947" y="3078896"/>
            <a:ext cx="658027" cy="369332"/>
          </a:xfrm>
          <a:prstGeom prst="rect">
            <a:avLst/>
          </a:prstGeom>
          <a:noFill/>
        </p:spPr>
        <p:txBody>
          <a:bodyPr wrap="square" rtlCol="0">
            <a:spAutoFit/>
          </a:bodyPr>
          <a:lstStyle/>
          <a:p>
            <a:r>
              <a:rPr kumimoji="1" lang="en-US" altLang="ja-JP" dirty="0" smtClean="0"/>
              <a:t>6</a:t>
            </a:r>
            <a:endParaRPr kumimoji="1" lang="ja-JP" altLang="en-US" dirty="0"/>
          </a:p>
        </p:txBody>
      </p:sp>
      <p:sp>
        <p:nvSpPr>
          <p:cNvPr id="15" name="テキスト ボックス 14"/>
          <p:cNvSpPr txBox="1"/>
          <p:nvPr/>
        </p:nvSpPr>
        <p:spPr>
          <a:xfrm>
            <a:off x="4999286" y="3078896"/>
            <a:ext cx="658027" cy="369332"/>
          </a:xfrm>
          <a:prstGeom prst="rect">
            <a:avLst/>
          </a:prstGeom>
          <a:noFill/>
        </p:spPr>
        <p:txBody>
          <a:bodyPr wrap="square" rtlCol="0">
            <a:spAutoFit/>
          </a:bodyPr>
          <a:lstStyle/>
          <a:p>
            <a:r>
              <a:rPr lang="en-US" altLang="ja-JP" dirty="0"/>
              <a:t>7</a:t>
            </a:r>
            <a:endParaRPr kumimoji="1" lang="ja-JP" altLang="en-US" dirty="0"/>
          </a:p>
        </p:txBody>
      </p:sp>
      <p:sp>
        <p:nvSpPr>
          <p:cNvPr id="17" name="テキスト ボックス 16"/>
          <p:cNvSpPr txBox="1"/>
          <p:nvPr/>
        </p:nvSpPr>
        <p:spPr>
          <a:xfrm>
            <a:off x="4089160" y="4075959"/>
            <a:ext cx="658027" cy="369332"/>
          </a:xfrm>
          <a:prstGeom prst="rect">
            <a:avLst/>
          </a:prstGeom>
          <a:noFill/>
        </p:spPr>
        <p:txBody>
          <a:bodyPr wrap="square" rtlCol="0">
            <a:spAutoFit/>
          </a:bodyPr>
          <a:lstStyle/>
          <a:p>
            <a:r>
              <a:rPr lang="en-US" altLang="ja-JP" dirty="0" smtClean="0"/>
              <a:t>8</a:t>
            </a:r>
            <a:endParaRPr kumimoji="1" lang="ja-JP" altLang="en-US" dirty="0"/>
          </a:p>
        </p:txBody>
      </p:sp>
    </p:spTree>
    <p:extLst>
      <p:ext uri="{BB962C8B-B14F-4D97-AF65-F5344CB8AC3E}">
        <p14:creationId xmlns:p14="http://schemas.microsoft.com/office/powerpoint/2010/main" val="3470172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フローチャート: 順次アクセス記憶 57"/>
          <p:cNvSpPr/>
          <p:nvPr/>
        </p:nvSpPr>
        <p:spPr>
          <a:xfrm>
            <a:off x="1051621" y="1858170"/>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0" name="テキスト ボックス 59"/>
          <p:cNvSpPr txBox="1"/>
          <p:nvPr/>
        </p:nvSpPr>
        <p:spPr>
          <a:xfrm>
            <a:off x="1033795" y="2212395"/>
            <a:ext cx="1107996" cy="369332"/>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p:txBody>
      </p:sp>
      <p:pic>
        <p:nvPicPr>
          <p:cNvPr id="61" name="図 60"/>
          <p:cNvPicPr>
            <a:picLocks noChangeAspect="1"/>
          </p:cNvPicPr>
          <p:nvPr/>
        </p:nvPicPr>
        <p:blipFill>
          <a:blip r:embed="rId2"/>
          <a:stretch>
            <a:fillRect/>
          </a:stretch>
        </p:blipFill>
        <p:spPr>
          <a:xfrm>
            <a:off x="740589" y="3637446"/>
            <a:ext cx="769758" cy="769758"/>
          </a:xfrm>
          <a:prstGeom prst="rect">
            <a:avLst/>
          </a:prstGeom>
        </p:spPr>
      </p:pic>
      <p:pic>
        <p:nvPicPr>
          <p:cNvPr id="62" name="図 61"/>
          <p:cNvPicPr>
            <a:picLocks noChangeAspect="1"/>
          </p:cNvPicPr>
          <p:nvPr/>
        </p:nvPicPr>
        <p:blipFill>
          <a:blip r:embed="rId3"/>
          <a:stretch>
            <a:fillRect/>
          </a:stretch>
        </p:blipFill>
        <p:spPr>
          <a:xfrm>
            <a:off x="1759812" y="3631624"/>
            <a:ext cx="899092" cy="833835"/>
          </a:xfrm>
          <a:prstGeom prst="rect">
            <a:avLst/>
          </a:prstGeom>
        </p:spPr>
      </p:pic>
      <p:cxnSp>
        <p:nvCxnSpPr>
          <p:cNvPr id="63" name="直線矢印コネクタ 62"/>
          <p:cNvCxnSpPr>
            <a:stCxn id="61" idx="0"/>
          </p:cNvCxnSpPr>
          <p:nvPr/>
        </p:nvCxnSpPr>
        <p:spPr>
          <a:xfrm flipV="1">
            <a:off x="1125468" y="2946144"/>
            <a:ext cx="488169" cy="69130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H="1" flipV="1">
            <a:off x="1669076" y="2935952"/>
            <a:ext cx="411410" cy="69567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フローチャート: 順次アクセス記憶 64"/>
          <p:cNvSpPr/>
          <p:nvPr/>
        </p:nvSpPr>
        <p:spPr>
          <a:xfrm>
            <a:off x="5074464" y="1837044"/>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6" name="テキスト ボックス 65"/>
          <p:cNvSpPr txBox="1"/>
          <p:nvPr/>
        </p:nvSpPr>
        <p:spPr>
          <a:xfrm>
            <a:off x="5056638" y="2191269"/>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B</a:t>
            </a:r>
            <a:endParaRPr kumimoji="1" lang="ja-JP" altLang="en-US" b="1" dirty="0"/>
          </a:p>
        </p:txBody>
      </p:sp>
      <p:sp>
        <p:nvSpPr>
          <p:cNvPr id="67" name="フローチャート: 順次アクセス記憶 66"/>
          <p:cNvSpPr/>
          <p:nvPr/>
        </p:nvSpPr>
        <p:spPr>
          <a:xfrm>
            <a:off x="3512364" y="1837044"/>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8" name="テキスト ボックス 67"/>
          <p:cNvSpPr txBox="1"/>
          <p:nvPr/>
        </p:nvSpPr>
        <p:spPr>
          <a:xfrm>
            <a:off x="3494538" y="2191269"/>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A</a:t>
            </a:r>
            <a:endParaRPr kumimoji="1" lang="ja-JP" altLang="en-US" b="1" dirty="0"/>
          </a:p>
        </p:txBody>
      </p:sp>
      <p:pic>
        <p:nvPicPr>
          <p:cNvPr id="69" name="図 68"/>
          <p:cNvPicPr>
            <a:picLocks noChangeAspect="1"/>
          </p:cNvPicPr>
          <p:nvPr/>
        </p:nvPicPr>
        <p:blipFill>
          <a:blip r:embed="rId2"/>
          <a:stretch>
            <a:fillRect/>
          </a:stretch>
        </p:blipFill>
        <p:spPr>
          <a:xfrm>
            <a:off x="3349716" y="3743326"/>
            <a:ext cx="769758" cy="769758"/>
          </a:xfrm>
          <a:prstGeom prst="rect">
            <a:avLst/>
          </a:prstGeom>
        </p:spPr>
      </p:pic>
      <p:pic>
        <p:nvPicPr>
          <p:cNvPr id="70" name="図 69"/>
          <p:cNvPicPr>
            <a:picLocks noChangeAspect="1"/>
          </p:cNvPicPr>
          <p:nvPr/>
        </p:nvPicPr>
        <p:blipFill>
          <a:blip r:embed="rId4">
            <a:duotone>
              <a:prstClr val="black"/>
              <a:schemeClr val="accent6">
                <a:tint val="45000"/>
                <a:satMod val="400000"/>
              </a:schemeClr>
            </a:duotone>
          </a:blip>
          <a:stretch>
            <a:fillRect/>
          </a:stretch>
        </p:blipFill>
        <p:spPr>
          <a:xfrm>
            <a:off x="4256527" y="3802712"/>
            <a:ext cx="798237" cy="692685"/>
          </a:xfrm>
          <a:prstGeom prst="rect">
            <a:avLst/>
          </a:prstGeom>
        </p:spPr>
      </p:pic>
      <p:pic>
        <p:nvPicPr>
          <p:cNvPr id="71" name="図 70"/>
          <p:cNvPicPr>
            <a:picLocks noChangeAspect="1"/>
          </p:cNvPicPr>
          <p:nvPr/>
        </p:nvPicPr>
        <p:blipFill>
          <a:blip r:embed="rId3"/>
          <a:stretch>
            <a:fillRect/>
          </a:stretch>
        </p:blipFill>
        <p:spPr>
          <a:xfrm>
            <a:off x="5008447" y="3711287"/>
            <a:ext cx="899092" cy="833835"/>
          </a:xfrm>
          <a:prstGeom prst="rect">
            <a:avLst/>
          </a:prstGeom>
        </p:spPr>
      </p:pic>
      <p:pic>
        <p:nvPicPr>
          <p:cNvPr id="72" name="図 71"/>
          <p:cNvPicPr>
            <a:picLocks noChangeAspect="1"/>
          </p:cNvPicPr>
          <p:nvPr/>
        </p:nvPicPr>
        <p:blipFill>
          <a:blip r:embed="rId2"/>
          <a:stretch>
            <a:fillRect/>
          </a:stretch>
        </p:blipFill>
        <p:spPr>
          <a:xfrm>
            <a:off x="5806684" y="3775364"/>
            <a:ext cx="769758" cy="769758"/>
          </a:xfrm>
          <a:prstGeom prst="rect">
            <a:avLst/>
          </a:prstGeom>
        </p:spPr>
      </p:pic>
      <p:pic>
        <p:nvPicPr>
          <p:cNvPr id="73" name="図 72"/>
          <p:cNvPicPr>
            <a:picLocks noChangeAspect="1"/>
          </p:cNvPicPr>
          <p:nvPr/>
        </p:nvPicPr>
        <p:blipFill>
          <a:blip r:embed="rId4">
            <a:duotone>
              <a:prstClr val="black"/>
              <a:schemeClr val="accent4">
                <a:tint val="45000"/>
                <a:satMod val="400000"/>
              </a:schemeClr>
            </a:duotone>
          </a:blip>
          <a:stretch>
            <a:fillRect/>
          </a:stretch>
        </p:blipFill>
        <p:spPr>
          <a:xfrm>
            <a:off x="6659459" y="3808084"/>
            <a:ext cx="792046" cy="687313"/>
          </a:xfrm>
          <a:prstGeom prst="rect">
            <a:avLst/>
          </a:prstGeom>
        </p:spPr>
      </p:pic>
      <p:pic>
        <p:nvPicPr>
          <p:cNvPr id="74" name="図 73"/>
          <p:cNvPicPr>
            <a:picLocks noChangeAspect="1"/>
          </p:cNvPicPr>
          <p:nvPr/>
        </p:nvPicPr>
        <p:blipFill>
          <a:blip r:embed="rId5"/>
          <a:stretch>
            <a:fillRect/>
          </a:stretch>
        </p:blipFill>
        <p:spPr>
          <a:xfrm>
            <a:off x="7602950" y="3904578"/>
            <a:ext cx="530398" cy="560881"/>
          </a:xfrm>
          <a:prstGeom prst="rect">
            <a:avLst/>
          </a:prstGeom>
        </p:spPr>
      </p:pic>
      <p:sp>
        <p:nvSpPr>
          <p:cNvPr id="75" name="角丸四角形 74"/>
          <p:cNvSpPr/>
          <p:nvPr/>
        </p:nvSpPr>
        <p:spPr>
          <a:xfrm>
            <a:off x="3114675" y="3663663"/>
            <a:ext cx="5276850" cy="975012"/>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6" name="直線矢印コネクタ 75"/>
          <p:cNvCxnSpPr>
            <a:endCxn id="67" idx="2"/>
          </p:cNvCxnSpPr>
          <p:nvPr/>
        </p:nvCxnSpPr>
        <p:spPr>
          <a:xfrm flipV="1">
            <a:off x="4048536" y="2914826"/>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flipV="1">
            <a:off x="5669122" y="2930845"/>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正方形/長方形 77"/>
          <p:cNvSpPr/>
          <p:nvPr/>
        </p:nvSpPr>
        <p:spPr>
          <a:xfrm>
            <a:off x="419112" y="1314449"/>
            <a:ext cx="2476500" cy="375763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3007559" y="1323975"/>
            <a:ext cx="5479216" cy="374811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角丸四角形 79"/>
          <p:cNvSpPr/>
          <p:nvPr/>
        </p:nvSpPr>
        <p:spPr>
          <a:xfrm>
            <a:off x="523018" y="1028700"/>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クローズな</a:t>
            </a:r>
            <a:r>
              <a:rPr kumimoji="1" lang="en-US" altLang="ja-JP" sz="2400" b="1" dirty="0" err="1" smtClean="0"/>
              <a:t>IoT</a:t>
            </a:r>
            <a:endParaRPr kumimoji="1" lang="ja-JP" altLang="en-US" sz="2400" b="1" dirty="0"/>
          </a:p>
        </p:txBody>
      </p:sp>
      <p:sp>
        <p:nvSpPr>
          <p:cNvPr id="81" name="角丸四角形 80"/>
          <p:cNvSpPr/>
          <p:nvPr/>
        </p:nvSpPr>
        <p:spPr>
          <a:xfrm>
            <a:off x="4534056" y="1028700"/>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オープンな</a:t>
            </a:r>
            <a:r>
              <a:rPr kumimoji="1" lang="en-US" altLang="ja-JP" sz="2400" b="1" dirty="0" err="1" smtClean="0"/>
              <a:t>IoT</a:t>
            </a:r>
            <a:endParaRPr kumimoji="1" lang="ja-JP" altLang="en-US" sz="2400" b="1" dirty="0"/>
          </a:p>
        </p:txBody>
      </p:sp>
      <p:sp>
        <p:nvSpPr>
          <p:cNvPr id="82" name="フローチャート: 順次アクセス記憶 81"/>
          <p:cNvSpPr/>
          <p:nvPr/>
        </p:nvSpPr>
        <p:spPr>
          <a:xfrm>
            <a:off x="6618510" y="1848947"/>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3" name="テキスト ボックス 82"/>
          <p:cNvSpPr txBox="1"/>
          <p:nvPr/>
        </p:nvSpPr>
        <p:spPr>
          <a:xfrm>
            <a:off x="6600684" y="2203172"/>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C</a:t>
            </a:r>
            <a:endParaRPr kumimoji="1" lang="ja-JP" altLang="en-US" b="1" dirty="0"/>
          </a:p>
        </p:txBody>
      </p:sp>
      <p:cxnSp>
        <p:nvCxnSpPr>
          <p:cNvPr id="84" name="直線矢印コネクタ 83"/>
          <p:cNvCxnSpPr/>
          <p:nvPr/>
        </p:nvCxnSpPr>
        <p:spPr>
          <a:xfrm flipV="1">
            <a:off x="7213168" y="2942748"/>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p:cNvSpPr txBox="1"/>
          <p:nvPr/>
        </p:nvSpPr>
        <p:spPr>
          <a:xfrm>
            <a:off x="756370" y="4443840"/>
            <a:ext cx="1800493" cy="646331"/>
          </a:xfrm>
          <a:prstGeom prst="rect">
            <a:avLst/>
          </a:prstGeom>
          <a:noFill/>
        </p:spPr>
        <p:txBody>
          <a:bodyPr wrap="none" rtlCol="0">
            <a:spAutoFit/>
          </a:bodyPr>
          <a:lstStyle/>
          <a:p>
            <a:pPr algn="ctr"/>
            <a:r>
              <a:rPr kumimoji="1" lang="ja-JP" altLang="en-US" dirty="0" smtClean="0"/>
              <a:t>サービス専用の</a:t>
            </a:r>
            <a:endParaRPr kumimoji="1" lang="en-US" altLang="ja-JP" dirty="0" smtClean="0"/>
          </a:p>
          <a:p>
            <a:pPr algn="ctr"/>
            <a:r>
              <a:rPr kumimoji="1" lang="en-US" altLang="ja-JP" dirty="0" err="1" smtClean="0"/>
              <a:t>IoT</a:t>
            </a:r>
            <a:r>
              <a:rPr kumimoji="1" lang="ja-JP" altLang="en-US" dirty="0" smtClean="0"/>
              <a:t>機器</a:t>
            </a:r>
            <a:endParaRPr kumimoji="1" lang="ja-JP" altLang="en-US" dirty="0"/>
          </a:p>
        </p:txBody>
      </p:sp>
      <p:sp>
        <p:nvSpPr>
          <p:cNvPr id="86" name="テキスト ボックス 85"/>
          <p:cNvSpPr txBox="1"/>
          <p:nvPr/>
        </p:nvSpPr>
        <p:spPr>
          <a:xfrm>
            <a:off x="3588712" y="4674178"/>
            <a:ext cx="4169731" cy="369332"/>
          </a:xfrm>
          <a:prstGeom prst="rect">
            <a:avLst/>
          </a:prstGeom>
          <a:noFill/>
        </p:spPr>
        <p:txBody>
          <a:bodyPr wrap="none" rtlCol="0">
            <a:spAutoFit/>
          </a:bodyPr>
          <a:lstStyle/>
          <a:p>
            <a:r>
              <a:rPr kumimoji="1" lang="ja-JP" altLang="en-US" dirty="0" smtClean="0"/>
              <a:t>サービス問わず相互利用できる</a:t>
            </a:r>
            <a:r>
              <a:rPr kumimoji="1" lang="en-US" altLang="ja-JP" dirty="0" err="1" smtClean="0"/>
              <a:t>IoT</a:t>
            </a:r>
            <a:r>
              <a:rPr kumimoji="1" lang="ja-JP" altLang="en-US" dirty="0" smtClean="0"/>
              <a:t>機器</a:t>
            </a:r>
            <a:endParaRPr kumimoji="1" lang="ja-JP" altLang="en-US" dirty="0"/>
          </a:p>
        </p:txBody>
      </p:sp>
      <p:sp>
        <p:nvSpPr>
          <p:cNvPr id="30" name="タイトル 1"/>
          <p:cNvSpPr>
            <a:spLocks noGrp="1"/>
          </p:cNvSpPr>
          <p:nvPr>
            <p:ph type="title"/>
          </p:nvPr>
        </p:nvSpPr>
        <p:spPr>
          <a:xfrm>
            <a:off x="258998" y="127508"/>
            <a:ext cx="7627701" cy="660433"/>
          </a:xfrm>
        </p:spPr>
        <p:txBody>
          <a:bodyPr/>
          <a:lstStyle/>
          <a:p>
            <a:r>
              <a:rPr lang="ja-JP" altLang="en-US" dirty="0" smtClean="0"/>
              <a:t>オープン</a:t>
            </a:r>
            <a:r>
              <a:rPr lang="en-US" altLang="ja-JP" dirty="0" err="1" smtClean="0"/>
              <a:t>IoT</a:t>
            </a:r>
            <a:r>
              <a:rPr lang="ja-JP" altLang="en-US" dirty="0" smtClean="0"/>
              <a:t>について</a:t>
            </a:r>
            <a:endParaRPr kumimoji="1" lang="ja-JP" altLang="en-US" dirty="0"/>
          </a:p>
        </p:txBody>
      </p:sp>
      <p:sp>
        <p:nvSpPr>
          <p:cNvPr id="31" name="テキスト ボックス 30"/>
          <p:cNvSpPr txBox="1"/>
          <p:nvPr/>
        </p:nvSpPr>
        <p:spPr>
          <a:xfrm>
            <a:off x="825377" y="5445069"/>
            <a:ext cx="6933066" cy="646331"/>
          </a:xfrm>
          <a:prstGeom prst="rect">
            <a:avLst/>
          </a:prstGeom>
          <a:noFill/>
        </p:spPr>
        <p:txBody>
          <a:bodyPr wrap="square" rtlCol="0">
            <a:spAutoFit/>
          </a:bodyPr>
          <a:lstStyle/>
          <a:p>
            <a:r>
              <a:rPr kumimoji="1" lang="en-US" altLang="ja-JP" dirty="0" err="1" smtClean="0"/>
              <a:t>IoT</a:t>
            </a:r>
            <a:r>
              <a:rPr kumimoji="1" lang="ja-JP" altLang="en-US" dirty="0" smtClean="0"/>
              <a:t>機器の整備などを考えると相互利用できるように発展すると考えられる</a:t>
            </a:r>
            <a:r>
              <a:rPr kumimoji="1" lang="en-US" altLang="ja-JP" dirty="0" smtClean="0"/>
              <a:t>(</a:t>
            </a:r>
            <a:r>
              <a:rPr kumimoji="1" lang="ja-JP" altLang="en-US" dirty="0" smtClean="0"/>
              <a:t>坂村先生</a:t>
            </a:r>
            <a:r>
              <a:rPr kumimoji="1" lang="en-US" altLang="ja-JP" dirty="0" smtClean="0"/>
              <a:t>)</a:t>
            </a:r>
            <a:endParaRPr kumimoji="1" lang="ja-JP" altLang="en-US" dirty="0"/>
          </a:p>
        </p:txBody>
      </p:sp>
    </p:spTree>
    <p:extLst>
      <p:ext uri="{BB962C8B-B14F-4D97-AF65-F5344CB8AC3E}">
        <p14:creationId xmlns:p14="http://schemas.microsoft.com/office/powerpoint/2010/main" val="32794681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240704"/>
            <a:ext cx="8885002" cy="660433"/>
          </a:xfrm>
        </p:spPr>
        <p:txBody>
          <a:bodyPr>
            <a:normAutofit fontScale="90000"/>
          </a:bodyPr>
          <a:lstStyle/>
          <a:p>
            <a:r>
              <a:rPr lang="ja-JP" altLang="en-US" dirty="0"/>
              <a:t>登校時人流センサ毎の非対象者の総データ量</a:t>
            </a:r>
            <a:r>
              <a:rPr lang="en-US" altLang="ja-JP" dirty="0"/>
              <a:t>(</a:t>
            </a:r>
            <a:r>
              <a:rPr lang="ja-JP" altLang="en-US" dirty="0"/>
              <a:t>切り上げ</a:t>
            </a:r>
            <a:r>
              <a:rPr lang="en-US" altLang="ja-JP" dirty="0"/>
              <a:t>)</a:t>
            </a:r>
            <a:endParaRPr lang="ja-JP" altLang="en-US" dirty="0"/>
          </a:p>
        </p:txBody>
      </p:sp>
      <p:graphicFrame>
        <p:nvGraphicFramePr>
          <p:cNvPr id="10" name="表 9"/>
          <p:cNvGraphicFramePr>
            <a:graphicFrameLocks noGrp="1"/>
          </p:cNvGraphicFramePr>
          <p:nvPr>
            <p:extLst>
              <p:ext uri="{D42A27DB-BD31-4B8C-83A1-F6EECF244321}">
                <p14:modId xmlns:p14="http://schemas.microsoft.com/office/powerpoint/2010/main" val="4134808881"/>
              </p:ext>
            </p:extLst>
          </p:nvPr>
        </p:nvGraphicFramePr>
        <p:xfrm>
          <a:off x="811827" y="1301187"/>
          <a:ext cx="7580144" cy="4903064"/>
        </p:xfrm>
        <a:graphic>
          <a:graphicData uri="http://schemas.openxmlformats.org/drawingml/2006/table">
            <a:tbl>
              <a:tblPr firstRow="1" firstCol="1" bandRow="1"/>
              <a:tblGrid>
                <a:gridCol w="2144137">
                  <a:extLst>
                    <a:ext uri="{9D8B030D-6E8A-4147-A177-3AD203B41FA5}">
                      <a16:colId xmlns:a16="http://schemas.microsoft.com/office/drawing/2014/main" val="20000"/>
                    </a:ext>
                  </a:extLst>
                </a:gridCol>
                <a:gridCol w="1086521">
                  <a:extLst>
                    <a:ext uri="{9D8B030D-6E8A-4147-A177-3AD203B41FA5}">
                      <a16:colId xmlns:a16="http://schemas.microsoft.com/office/drawing/2014/main" val="20001"/>
                    </a:ext>
                  </a:extLst>
                </a:gridCol>
                <a:gridCol w="1086521">
                  <a:extLst>
                    <a:ext uri="{9D8B030D-6E8A-4147-A177-3AD203B41FA5}">
                      <a16:colId xmlns:a16="http://schemas.microsoft.com/office/drawing/2014/main" val="20002"/>
                    </a:ext>
                  </a:extLst>
                </a:gridCol>
                <a:gridCol w="1088222">
                  <a:extLst>
                    <a:ext uri="{9D8B030D-6E8A-4147-A177-3AD203B41FA5}">
                      <a16:colId xmlns:a16="http://schemas.microsoft.com/office/drawing/2014/main" val="20003"/>
                    </a:ext>
                  </a:extLst>
                </a:gridCol>
                <a:gridCol w="1086521">
                  <a:extLst>
                    <a:ext uri="{9D8B030D-6E8A-4147-A177-3AD203B41FA5}">
                      <a16:colId xmlns:a16="http://schemas.microsoft.com/office/drawing/2014/main" val="20004"/>
                    </a:ext>
                  </a:extLst>
                </a:gridCol>
                <a:gridCol w="1088222">
                  <a:extLst>
                    <a:ext uri="{9D8B030D-6E8A-4147-A177-3AD203B41FA5}">
                      <a16:colId xmlns:a16="http://schemas.microsoft.com/office/drawing/2014/main" val="20005"/>
                    </a:ext>
                  </a:extLst>
                </a:gridCol>
              </a:tblGrid>
              <a:tr h="612883">
                <a:tc>
                  <a:txBody>
                    <a:bodyPr/>
                    <a:lstStyle/>
                    <a:p>
                      <a:pPr indent="0" algn="ctr">
                        <a:lnSpc>
                          <a:spcPct val="100000"/>
                        </a:lnSpc>
                        <a:spcAft>
                          <a:spcPts val="0"/>
                        </a:spcAft>
                      </a:pPr>
                      <a:r>
                        <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センサ番号</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2</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3</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4</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5</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extLst>
                  <a:ext uri="{0D108BD9-81ED-4DB2-BD59-A6C34878D82A}">
                    <a16:rowId xmlns:a16="http://schemas.microsoft.com/office/drawing/2014/main" val="10000"/>
                  </a:ext>
                </a:extLst>
              </a:tr>
              <a:tr h="612883">
                <a:tc>
                  <a:txBody>
                    <a:bodyPr/>
                    <a:lstStyle/>
                    <a:p>
                      <a:pPr indent="0" algn="ctr">
                        <a:lnSpc>
                          <a:spcPct val="100000"/>
                        </a:lnSpc>
                        <a:spcAft>
                          <a:spcPts val="0"/>
                        </a:spcAft>
                      </a:pP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センサ</a:t>
                      </a:r>
                      <a:r>
                        <a:rPr lang="ja-JP" sz="2000" dirty="0" smtClean="0">
                          <a:effectLst/>
                          <a:latin typeface="Times New Roman" panose="02020603050405020304" pitchFamily="18" charset="0"/>
                          <a:ea typeface="ＭＳ 明朝" panose="02020609040205080304" pitchFamily="17" charset="-128"/>
                          <a:cs typeface="Times New Roman" panose="02020603050405020304" pitchFamily="18" charset="0"/>
                        </a:rPr>
                        <a:t>通過のべ</a:t>
                      </a: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人数</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2</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2</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12883">
                <a:tc>
                  <a:txBody>
                    <a:bodyPr/>
                    <a:lstStyle/>
                    <a:p>
                      <a:pPr marL="0" indent="0" algn="ctr" defTabSz="914400" rtl="0" eaLnBrk="1" latinLnBrk="0" hangingPunct="1">
                        <a:lnSpc>
                          <a:spcPts val="1200"/>
                        </a:lnSpc>
                        <a:spcAft>
                          <a:spcPts val="0"/>
                        </a:spcAft>
                      </a:pPr>
                      <a:r>
                        <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センサ番号</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6</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7</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8</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9</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10</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extLst>
                  <a:ext uri="{0D108BD9-81ED-4DB2-BD59-A6C34878D82A}">
                    <a16:rowId xmlns:a16="http://schemas.microsoft.com/office/drawing/2014/main" val="10002"/>
                  </a:ext>
                </a:extLst>
              </a:tr>
              <a:tr h="612883">
                <a:tc>
                  <a:txBody>
                    <a:bodyPr/>
                    <a:lstStyle/>
                    <a:p>
                      <a:pPr indent="0" algn="ctr">
                        <a:lnSpc>
                          <a:spcPct val="100000"/>
                        </a:lnSpc>
                        <a:spcAft>
                          <a:spcPts val="0"/>
                        </a:spcAft>
                      </a:pP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センサ通過のべ人数</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94</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14</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68</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452</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514</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12883">
                <a:tc>
                  <a:txBody>
                    <a:bodyPr/>
                    <a:lstStyle/>
                    <a:p>
                      <a:pPr marL="0" indent="0" algn="ctr" defTabSz="914400" rtl="0" eaLnBrk="1" latinLnBrk="0" hangingPunct="1">
                        <a:lnSpc>
                          <a:spcPts val="1200"/>
                        </a:lnSpc>
                        <a:spcAft>
                          <a:spcPts val="0"/>
                        </a:spcAft>
                      </a:pPr>
                      <a:r>
                        <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センサ番号</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11</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12</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13</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14</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15</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extLst>
                  <a:ext uri="{0D108BD9-81ED-4DB2-BD59-A6C34878D82A}">
                    <a16:rowId xmlns:a16="http://schemas.microsoft.com/office/drawing/2014/main" val="10004"/>
                  </a:ext>
                </a:extLst>
              </a:tr>
              <a:tr h="612883">
                <a:tc>
                  <a:txBody>
                    <a:bodyPr/>
                    <a:lstStyle/>
                    <a:p>
                      <a:pPr indent="0" algn="ctr">
                        <a:lnSpc>
                          <a:spcPct val="100000"/>
                        </a:lnSpc>
                        <a:spcAft>
                          <a:spcPts val="0"/>
                        </a:spcAft>
                      </a:pPr>
                      <a:r>
                        <a:rPr lang="ja-JP" sz="2000">
                          <a:effectLst/>
                          <a:latin typeface="Times New Roman" panose="02020603050405020304" pitchFamily="18" charset="0"/>
                          <a:ea typeface="ＭＳ 明朝" panose="02020609040205080304" pitchFamily="17" charset="-128"/>
                          <a:cs typeface="Times New Roman" panose="02020603050405020304" pitchFamily="18" charset="0"/>
                        </a:rPr>
                        <a:t>センサ通過のべ人数</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1181</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277</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811</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a:t>
                      </a: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612883">
                <a:tc>
                  <a:txBody>
                    <a:bodyPr/>
                    <a:lstStyle/>
                    <a:p>
                      <a:pPr marL="0" indent="0" algn="ctr" defTabSz="914400" rtl="0" eaLnBrk="1" latinLnBrk="0" hangingPunct="1">
                        <a:lnSpc>
                          <a:spcPts val="1200"/>
                        </a:lnSpc>
                        <a:spcAft>
                          <a:spcPts val="0"/>
                        </a:spcAft>
                      </a:pPr>
                      <a:r>
                        <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センサ番号</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16</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17</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18</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19</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ja-JP" sz="2000" b="1" dirty="0">
                          <a:solidFill>
                            <a:srgbClr val="FFC000"/>
                          </a:solidFill>
                          <a:effectLst/>
                          <a:latin typeface="Times New Roman" panose="02020603050405020304" pitchFamily="18" charset="0"/>
                          <a:ea typeface="ＭＳ 明朝" panose="02020609040205080304" pitchFamily="17" charset="-128"/>
                          <a:cs typeface="Times New Roman" panose="02020603050405020304" pitchFamily="18" charset="0"/>
                        </a:rPr>
                        <a:t>総和</a:t>
                      </a:r>
                      <a:endParaRPr lang="ja-JP" sz="2000" dirty="0">
                        <a:solidFill>
                          <a:srgbClr val="FFC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extLst>
                  <a:ext uri="{0D108BD9-81ED-4DB2-BD59-A6C34878D82A}">
                    <a16:rowId xmlns:a16="http://schemas.microsoft.com/office/drawing/2014/main" val="10006"/>
                  </a:ext>
                </a:extLst>
              </a:tr>
              <a:tr h="612883">
                <a:tc>
                  <a:txBody>
                    <a:bodyPr/>
                    <a:lstStyle/>
                    <a:p>
                      <a:pPr indent="0" algn="ctr">
                        <a:lnSpc>
                          <a:spcPct val="100000"/>
                        </a:lnSpc>
                        <a:spcAft>
                          <a:spcPts val="0"/>
                        </a:spcAft>
                      </a:pP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センサ通過のべ人数</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b="1" dirty="0">
                          <a:solidFill>
                            <a:srgbClr val="FFC000"/>
                          </a:solidFill>
                          <a:effectLst/>
                          <a:latin typeface="Times New Roman" panose="02020603050405020304" pitchFamily="18" charset="0"/>
                          <a:ea typeface="ＭＳ 明朝" panose="02020609040205080304" pitchFamily="17" charset="-128"/>
                          <a:cs typeface="Times New Roman" panose="02020603050405020304" pitchFamily="18" charset="0"/>
                        </a:rPr>
                        <a:t>3415</a:t>
                      </a:r>
                      <a:endParaRPr lang="ja-JP" sz="2000" dirty="0">
                        <a:solidFill>
                          <a:srgbClr val="FFC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9096385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グループ化 44"/>
          <p:cNvGrpSpPr/>
          <p:nvPr/>
        </p:nvGrpSpPr>
        <p:grpSpPr>
          <a:xfrm>
            <a:off x="729821" y="1890354"/>
            <a:ext cx="7655150" cy="3121292"/>
            <a:chOff x="487933" y="22294650"/>
            <a:chExt cx="10315706" cy="3011841"/>
          </a:xfrm>
        </p:grpSpPr>
        <p:grpSp>
          <p:nvGrpSpPr>
            <p:cNvPr id="46" name="グループ化 45"/>
            <p:cNvGrpSpPr/>
            <p:nvPr/>
          </p:nvGrpSpPr>
          <p:grpSpPr>
            <a:xfrm>
              <a:off x="487933" y="22294650"/>
              <a:ext cx="10315706" cy="1530504"/>
              <a:chOff x="821580" y="23039354"/>
              <a:chExt cx="10315706" cy="1530504"/>
            </a:xfrm>
          </p:grpSpPr>
          <p:sp>
            <p:nvSpPr>
              <p:cNvPr id="48" name="テキスト ボックス 47"/>
              <p:cNvSpPr txBox="1"/>
              <p:nvPr/>
            </p:nvSpPr>
            <p:spPr>
              <a:xfrm>
                <a:off x="859937" y="23039354"/>
                <a:ext cx="10080000" cy="504873"/>
              </a:xfrm>
              <a:prstGeom prst="rect">
                <a:avLst/>
              </a:prstGeom>
              <a:noFill/>
            </p:spPr>
            <p:txBody>
              <a:bodyPr wrap="square" rtlCol="0">
                <a:spAutoFit/>
              </a:bodyPr>
              <a:lstStyle/>
              <a:p>
                <a:pPr algn="ctr"/>
                <a:r>
                  <a:rPr kumimoji="1" lang="ja-JP" altLang="en-US" sz="2800" dirty="0" smtClean="0">
                    <a:solidFill>
                      <a:srgbClr val="FF0000"/>
                    </a:solidFill>
                    <a:latin typeface="Times New Roman" panose="02020603050405020304" pitchFamily="18" charset="0"/>
                    <a:ea typeface="ＭＳ Ｐゴシック" panose="020B0600070205080204" pitchFamily="50" charset="-128"/>
                  </a:rPr>
                  <a:t>不必要なプライバシデータの流通比</a:t>
                </a:r>
                <a:endParaRPr kumimoji="1" lang="ja-JP" altLang="en-US" sz="2800" dirty="0">
                  <a:solidFill>
                    <a:srgbClr val="FF0000"/>
                  </a:solidFill>
                  <a:latin typeface="Times New Roman" panose="02020603050405020304" pitchFamily="18" charset="0"/>
                  <a:ea typeface="ＭＳ Ｐゴシック" panose="020B0600070205080204" pitchFamily="50" charset="-128"/>
                </a:endParaRPr>
              </a:p>
            </p:txBody>
          </p:sp>
          <mc:AlternateContent xmlns:mc="http://schemas.openxmlformats.org/markup-compatibility/2006" xmlns:a14="http://schemas.microsoft.com/office/drawing/2010/main">
            <mc:Choice Requires="a14">
              <p:sp>
                <p:nvSpPr>
                  <p:cNvPr id="49" name="正方形/長方形 48"/>
                  <p:cNvSpPr/>
                  <p:nvPr/>
                </p:nvSpPr>
                <p:spPr>
                  <a:xfrm>
                    <a:off x="821580" y="23572919"/>
                    <a:ext cx="10315706" cy="996939"/>
                  </a:xfrm>
                  <a:prstGeom prst="rect">
                    <a:avLst/>
                  </a:prstGeom>
                  <a:ln>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ja-JP" altLang="en-US" sz="2400" i="1">
                                  <a:latin typeface="Cambria Math" panose="02040503050406030204" pitchFamily="18" charset="0"/>
                                </a:rPr>
                              </m:ctrlPr>
                            </m:fPr>
                            <m:num>
                              <m:nary>
                                <m:naryPr>
                                  <m:chr m:val="∑"/>
                                  <m:limLoc m:val="undOvr"/>
                                  <m:ctrlPr>
                                    <a:rPr lang="ja-JP" altLang="en-US" sz="2400" i="1">
                                      <a:latin typeface="Cambria Math" panose="02040503050406030204" pitchFamily="18" charset="0"/>
                                    </a:rPr>
                                  </m:ctrlPr>
                                </m:naryPr>
                                <m:sub>
                                  <m:r>
                                    <m:rPr>
                                      <m:sty m:val="p"/>
                                    </m:rPr>
                                    <a:rPr lang="ja-JP" altLang="en-US" sz="2400" i="0">
                                      <a:latin typeface="Cambria Math" panose="02040503050406030204" pitchFamily="18" charset="0"/>
                                    </a:rPr>
                                    <m:t>i</m:t>
                                  </m:r>
                                  <m:r>
                                    <a:rPr lang="ja-JP" altLang="en-US" sz="2400" i="0">
                                      <a:latin typeface="Cambria Math" panose="02040503050406030204" pitchFamily="18" charset="0"/>
                                    </a:rPr>
                                    <m:t>=1</m:t>
                                  </m:r>
                                </m:sub>
                                <m:sup>
                                  <m:r>
                                    <a:rPr lang="ja-JP" altLang="en-US" sz="2400" i="1">
                                      <a:latin typeface="Cambria Math" panose="02040503050406030204" pitchFamily="18" charset="0"/>
                                    </a:rPr>
                                    <m:t>𝑛</m:t>
                                  </m:r>
                                </m:sup>
                                <m:e>
                                  <m:nary>
                                    <m:naryPr>
                                      <m:chr m:val="∑"/>
                                      <m:limLoc m:val="undOvr"/>
                                      <m:ctrlPr>
                                        <a:rPr lang="ja-JP" altLang="en-US" sz="2400" i="1">
                                          <a:latin typeface="Cambria Math" panose="02040503050406030204" pitchFamily="18" charset="0"/>
                                        </a:rPr>
                                      </m:ctrlPr>
                                    </m:naryPr>
                                    <m:sub>
                                      <m:r>
                                        <a:rPr lang="ja-JP" altLang="en-US" sz="2400" i="1">
                                          <a:latin typeface="Cambria Math" panose="02040503050406030204" pitchFamily="18" charset="0"/>
                                        </a:rPr>
                                        <m:t>𝑗</m:t>
                                      </m:r>
                                      <m:r>
                                        <a:rPr lang="ja-JP" altLang="en-US" sz="2400" i="0">
                                          <a:latin typeface="Cambria Math" panose="02040503050406030204" pitchFamily="18" charset="0"/>
                                        </a:rPr>
                                        <m:t>=1</m:t>
                                      </m:r>
                                    </m:sub>
                                    <m:sup>
                                      <m:r>
                                        <a:rPr lang="ja-JP" altLang="en-US" sz="2400" i="1">
                                          <a:latin typeface="Cambria Math" panose="02040503050406030204" pitchFamily="18" charset="0"/>
                                        </a:rPr>
                                        <m:t>𝑚</m:t>
                                      </m:r>
                                    </m:sup>
                                    <m:e>
                                      <m:d>
                                        <m:dPr>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1">
                                                  <a:latin typeface="Cambria Math" panose="02040503050406030204" pitchFamily="18" charset="0"/>
                                                </a:rPr>
                                                <m:t>𝑖𝑗</m:t>
                                              </m:r>
                                            </m:sub>
                                          </m:s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𝑆</m:t>
                                              </m:r>
                                            </m:e>
                                            <m:sub>
                                              <m:r>
                                                <a:rPr lang="ja-JP" altLang="en-US" sz="2400" i="1">
                                                  <a:latin typeface="Cambria Math" panose="02040503050406030204" pitchFamily="18" charset="0"/>
                                                </a:rPr>
                                                <m:t>𝑖𝑗</m:t>
                                              </m:r>
                                            </m:sub>
                                          </m:sSub>
                                        </m:e>
                                      </m:d>
                                    </m:e>
                                  </m:nary>
                                </m:e>
                              </m:nary>
                            </m:num>
                            <m:den>
                              <m:nary>
                                <m:naryPr>
                                  <m:chr m:val="∑"/>
                                  <m:limLoc m:val="undOvr"/>
                                  <m:ctrlPr>
                                    <a:rPr lang="ja-JP" altLang="en-US" sz="2400" i="1">
                                      <a:latin typeface="Cambria Math" panose="02040503050406030204" pitchFamily="18" charset="0"/>
                                    </a:rPr>
                                  </m:ctrlPr>
                                </m:naryPr>
                                <m:sub>
                                  <m:r>
                                    <m:rPr>
                                      <m:sty m:val="p"/>
                                    </m:rPr>
                                    <a:rPr lang="ja-JP" altLang="en-US" sz="2400" i="0">
                                      <a:latin typeface="Cambria Math" panose="02040503050406030204" pitchFamily="18" charset="0"/>
                                    </a:rPr>
                                    <m:t>i</m:t>
                                  </m:r>
                                  <m:r>
                                    <a:rPr lang="ja-JP" altLang="en-US" sz="2400" i="0">
                                      <a:latin typeface="Cambria Math" panose="02040503050406030204" pitchFamily="18" charset="0"/>
                                    </a:rPr>
                                    <m:t>=1</m:t>
                                  </m:r>
                                </m:sub>
                                <m:sup>
                                  <m:r>
                                    <a:rPr lang="ja-JP" altLang="en-US" sz="2400" i="1">
                                      <a:latin typeface="Cambria Math" panose="02040503050406030204" pitchFamily="18" charset="0"/>
                                    </a:rPr>
                                    <m:t>𝑛</m:t>
                                  </m:r>
                                </m:sup>
                                <m:e>
                                  <m:nary>
                                    <m:naryPr>
                                      <m:chr m:val="∑"/>
                                      <m:limLoc m:val="undOvr"/>
                                      <m:ctrlPr>
                                        <a:rPr lang="ja-JP" altLang="en-US" sz="2400" i="1">
                                          <a:latin typeface="Cambria Math" panose="02040503050406030204" pitchFamily="18" charset="0"/>
                                        </a:rPr>
                                      </m:ctrlPr>
                                    </m:naryPr>
                                    <m:sub>
                                      <m:r>
                                        <a:rPr lang="ja-JP" altLang="en-US" sz="2400" i="1">
                                          <a:latin typeface="Cambria Math" panose="02040503050406030204" pitchFamily="18" charset="0"/>
                                        </a:rPr>
                                        <m:t>𝑗</m:t>
                                      </m:r>
                                      <m:r>
                                        <a:rPr lang="ja-JP" altLang="en-US" sz="2400" i="0">
                                          <a:latin typeface="Cambria Math" panose="02040503050406030204" pitchFamily="18" charset="0"/>
                                        </a:rPr>
                                        <m:t>=1</m:t>
                                      </m:r>
                                    </m:sub>
                                    <m:sup>
                                      <m:r>
                                        <a:rPr lang="ja-JP" altLang="en-US" sz="2400" i="1">
                                          <a:latin typeface="Cambria Math" panose="02040503050406030204" pitchFamily="18" charset="0"/>
                                        </a:rPr>
                                        <m:t>𝑚</m:t>
                                      </m:r>
                                    </m:sup>
                                    <m:e>
                                      <m:d>
                                        <m:dPr>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1">
                                                  <a:latin typeface="Cambria Math" panose="02040503050406030204" pitchFamily="18" charset="0"/>
                                                </a:rPr>
                                                <m:t>𝑖𝑗</m:t>
                                              </m:r>
                                            </m:sub>
                                          </m:s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𝑆</m:t>
                                              </m:r>
                                            </m:e>
                                            <m:sub>
                                              <m:r>
                                                <a:rPr lang="ja-JP" altLang="en-US" sz="2400" i="1">
                                                  <a:latin typeface="Cambria Math" panose="02040503050406030204" pitchFamily="18" charset="0"/>
                                                </a:rPr>
                                                <m:t>𝑖𝑗</m:t>
                                              </m:r>
                                            </m:sub>
                                          </m:sSub>
                                        </m:e>
                                      </m:d>
                                    </m:e>
                                  </m:nary>
                                </m:e>
                              </m:nary>
                              <m:r>
                                <a:rPr lang="ja-JP" altLang="en-US" sz="2400" i="0">
                                  <a:latin typeface="Cambria Math" panose="02040503050406030204" pitchFamily="18" charset="0"/>
                                </a:rPr>
                                <m:t>+</m:t>
                              </m:r>
                              <m:nary>
                                <m:naryPr>
                                  <m:chr m:val="∑"/>
                                  <m:limLoc m:val="undOvr"/>
                                  <m:ctrlPr>
                                    <a:rPr lang="ja-JP" altLang="en-US" sz="2400" i="1">
                                      <a:latin typeface="Cambria Math" panose="02040503050406030204" pitchFamily="18" charset="0"/>
                                    </a:rPr>
                                  </m:ctrlPr>
                                </m:naryPr>
                                <m:sub>
                                  <m:r>
                                    <m:rPr>
                                      <m:sty m:val="p"/>
                                    </m:rPr>
                                    <a:rPr lang="ja-JP" altLang="en-US" sz="2400" i="0">
                                      <a:latin typeface="Cambria Math" panose="02040503050406030204" pitchFamily="18" charset="0"/>
                                    </a:rPr>
                                    <m:t>i</m:t>
                                  </m:r>
                                  <m:r>
                                    <a:rPr lang="ja-JP" altLang="en-US" sz="2400" i="0">
                                      <a:latin typeface="Cambria Math" panose="02040503050406030204" pitchFamily="18" charset="0"/>
                                    </a:rPr>
                                    <m:t>=1</m:t>
                                  </m:r>
                                </m:sub>
                                <m:sup>
                                  <m:r>
                                    <a:rPr lang="ja-JP" altLang="en-US" sz="2400" i="1">
                                      <a:latin typeface="Cambria Math" panose="02040503050406030204" pitchFamily="18" charset="0"/>
                                    </a:rPr>
                                    <m:t>𝑛</m:t>
                                  </m:r>
                                </m:sup>
                                <m:e>
                                  <m:nary>
                                    <m:naryPr>
                                      <m:chr m:val="∑"/>
                                      <m:limLoc m:val="undOvr"/>
                                      <m:ctrlPr>
                                        <a:rPr lang="ja-JP" altLang="en-US" sz="2400" i="1">
                                          <a:latin typeface="Cambria Math" panose="02040503050406030204" pitchFamily="18" charset="0"/>
                                        </a:rPr>
                                      </m:ctrlPr>
                                    </m:naryPr>
                                    <m:sub>
                                      <m:r>
                                        <a:rPr lang="ja-JP" altLang="en-US" sz="2400" i="1">
                                          <a:latin typeface="Cambria Math" panose="02040503050406030204" pitchFamily="18" charset="0"/>
                                        </a:rPr>
                                        <m:t>𝑗</m:t>
                                      </m:r>
                                      <m:r>
                                        <a:rPr lang="ja-JP" altLang="en-US" sz="2400" i="0">
                                          <a:latin typeface="Cambria Math" panose="02040503050406030204" pitchFamily="18" charset="0"/>
                                        </a:rPr>
                                        <m:t>=1</m:t>
                                      </m:r>
                                    </m:sub>
                                    <m:sup>
                                      <m:r>
                                        <a:rPr lang="ja-JP" altLang="en-US" sz="2400" i="1">
                                          <a:latin typeface="Cambria Math" panose="02040503050406030204" pitchFamily="18" charset="0"/>
                                        </a:rPr>
                                        <m:t>𝑚</m:t>
                                      </m:r>
                                    </m:sup>
                                    <m:e>
                                      <m:d>
                                        <m:dPr>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1">
                                                  <a:latin typeface="Cambria Math" panose="02040503050406030204" pitchFamily="18" charset="0"/>
                                                </a:rPr>
                                                <m:t>𝑖𝑗</m:t>
                                              </m:r>
                                            </m:sub>
                                          </m:s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𝐻</m:t>
                                              </m:r>
                                            </m:e>
                                            <m:sub>
                                              <m:r>
                                                <a:rPr lang="ja-JP" altLang="en-US" sz="2400" i="1">
                                                  <a:latin typeface="Cambria Math" panose="02040503050406030204" pitchFamily="18" charset="0"/>
                                                </a:rPr>
                                                <m:t>𝑖𝑗</m:t>
                                              </m:r>
                                            </m:sub>
                                          </m:sSub>
                                        </m:e>
                                      </m:d>
                                    </m:e>
                                  </m:nary>
                                </m:e>
                              </m:nary>
                            </m:den>
                          </m:f>
                        </m:oMath>
                      </m:oMathPara>
                    </a14:m>
                    <a:endParaRPr lang="ja-JP" altLang="en-US" sz="2400" dirty="0">
                      <a:latin typeface="Times New Roman" panose="02020603050405020304" pitchFamily="18" charset="0"/>
                      <a:ea typeface="ＭＳ Ｐゴシック" panose="020B060007020508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821580" y="23572919"/>
                    <a:ext cx="10315706" cy="996939"/>
                  </a:xfrm>
                  <a:prstGeom prst="rect">
                    <a:avLst/>
                  </a:prstGeom>
                  <a:blipFill>
                    <a:blip r:embed="rId2"/>
                    <a:stretch>
                      <a:fillRect/>
                    </a:stretch>
                  </a:blipFill>
                  <a:ln>
                    <a:solidFill>
                      <a:srgbClr val="FF0000"/>
                    </a:solidFill>
                  </a:ln>
                </p:spPr>
                <p:txBody>
                  <a:bodyPr/>
                  <a:lstStyle/>
                  <a:p>
                    <a:r>
                      <a:rPr lang="ja-JP" altLang="en-US">
                        <a:noFill/>
                      </a:rPr>
                      <a:t> </a:t>
                    </a:r>
                  </a:p>
                </p:txBody>
              </p:sp>
            </mc:Fallback>
          </mc:AlternateContent>
        </p:grpSp>
        <p:sp>
          <p:nvSpPr>
            <p:cNvPr id="47" name="テキスト ボックス 46"/>
            <p:cNvSpPr txBox="1"/>
            <p:nvPr/>
          </p:nvSpPr>
          <p:spPr>
            <a:xfrm>
              <a:off x="2601708" y="23880967"/>
              <a:ext cx="8063908" cy="1425524"/>
            </a:xfrm>
            <a:prstGeom prst="rect">
              <a:avLst/>
            </a:prstGeom>
            <a:noFill/>
            <a:ln>
              <a:noFill/>
            </a:ln>
          </p:spPr>
          <p:txBody>
            <a:bodyPr wrap="square" rtlCol="0">
              <a:spAutoFit/>
            </a:bodyPr>
            <a:lstStyle/>
            <a:p>
              <a:r>
                <a:rPr lang="en-US" altLang="ja-JP" dirty="0" smtClean="0">
                  <a:latin typeface="Times New Roman" panose="02020603050405020304" pitchFamily="18" charset="0"/>
                  <a:ea typeface="ＭＳ Ｐゴシック" panose="020B0600070205080204" pitchFamily="50" charset="-128"/>
                </a:rPr>
                <a:t>n:</a:t>
              </a:r>
              <a:r>
                <a:rPr lang="ja-JP" altLang="en-US" dirty="0" smtClean="0">
                  <a:latin typeface="Times New Roman" panose="02020603050405020304" pitchFamily="18" charset="0"/>
                  <a:ea typeface="ＭＳ Ｐゴシック" panose="020B0600070205080204" pitchFamily="50" charset="-128"/>
                </a:rPr>
                <a:t>アプリ有効範囲を区切る正方形の横方向の数</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m:</a:t>
              </a:r>
              <a:r>
                <a:rPr lang="ja-JP" altLang="en-US" dirty="0" smtClean="0">
                  <a:latin typeface="Times New Roman" panose="02020603050405020304" pitchFamily="18" charset="0"/>
                  <a:ea typeface="ＭＳ Ｐゴシック" panose="020B0600070205080204" pitchFamily="50" charset="-128"/>
                </a:rPr>
                <a:t>アプリ有効</a:t>
              </a:r>
              <a:r>
                <a:rPr lang="ja-JP" altLang="en-US" dirty="0">
                  <a:latin typeface="Times New Roman" panose="02020603050405020304" pitchFamily="18" charset="0"/>
                  <a:ea typeface="ＭＳ Ｐゴシック" panose="020B0600070205080204" pitchFamily="50" charset="-128"/>
                </a:rPr>
                <a:t>範囲を区切る正方形</a:t>
              </a:r>
              <a:r>
                <a:rPr lang="ja-JP" altLang="en-US" dirty="0" smtClean="0">
                  <a:latin typeface="Times New Roman" panose="02020603050405020304" pitchFamily="18" charset="0"/>
                  <a:ea typeface="ＭＳ Ｐゴシック" panose="020B0600070205080204" pitchFamily="50" charset="-128"/>
                </a:rPr>
                <a:t>の縦方向</a:t>
              </a:r>
              <a:r>
                <a:rPr lang="ja-JP" altLang="en-US" dirty="0">
                  <a:latin typeface="Times New Roman" panose="02020603050405020304" pitchFamily="18" charset="0"/>
                  <a:ea typeface="ＭＳ Ｐゴシック" panose="020B0600070205080204" pitchFamily="50" charset="-128"/>
                </a:rPr>
                <a:t>の</a:t>
              </a:r>
              <a:r>
                <a:rPr lang="ja-JP" altLang="en-US" dirty="0" smtClean="0">
                  <a:latin typeface="Times New Roman" panose="02020603050405020304" pitchFamily="18" charset="0"/>
                  <a:ea typeface="ＭＳ Ｐゴシック" panose="020B0600070205080204" pitchFamily="50" charset="-128"/>
                </a:rPr>
                <a:t>数</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C:</a:t>
              </a:r>
              <a:r>
                <a:rPr lang="ja-JP" altLang="en-US" dirty="0" smtClean="0">
                  <a:latin typeface="Times New Roman" panose="02020603050405020304" pitchFamily="18" charset="0"/>
                  <a:ea typeface="ＭＳ Ｐゴシック" panose="020B0600070205080204" pitchFamily="50" charset="-128"/>
                </a:rPr>
                <a:t>カメラの有効範囲を示す行列</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S:</a:t>
              </a:r>
              <a:r>
                <a:rPr lang="ja-JP" altLang="en-US" dirty="0">
                  <a:latin typeface="Times New Roman" panose="02020603050405020304" pitchFamily="18" charset="0"/>
                  <a:ea typeface="ＭＳ Ｐゴシック" panose="020B0600070205080204" pitchFamily="50" charset="-128"/>
                </a:rPr>
                <a:t>非対象者の</a:t>
              </a:r>
              <a:r>
                <a:rPr lang="ja-JP" altLang="en-US" dirty="0" smtClean="0">
                  <a:latin typeface="Times New Roman" panose="02020603050405020304" pitchFamily="18" charset="0"/>
                  <a:ea typeface="ＭＳ Ｐゴシック" panose="020B0600070205080204" pitchFamily="50" charset="-128"/>
                </a:rPr>
                <a:t>滞在</a:t>
              </a:r>
              <a:r>
                <a:rPr lang="ja-JP" altLang="en-US" dirty="0">
                  <a:latin typeface="Times New Roman" panose="02020603050405020304" pitchFamily="18" charset="0"/>
                  <a:ea typeface="ＭＳ Ｐゴシック" panose="020B0600070205080204" pitchFamily="50" charset="-128"/>
                </a:rPr>
                <a:t>時間を示す行列</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H:</a:t>
              </a:r>
              <a:r>
                <a:rPr lang="ja-JP" altLang="en-US" dirty="0">
                  <a:latin typeface="Times New Roman" panose="02020603050405020304" pitchFamily="18" charset="0"/>
                  <a:ea typeface="ＭＳ Ｐゴシック" panose="020B0600070205080204" pitchFamily="50" charset="-128"/>
                </a:rPr>
                <a:t>対象者の</a:t>
              </a:r>
              <a:r>
                <a:rPr lang="ja-JP" altLang="en-US" dirty="0" smtClean="0">
                  <a:latin typeface="Times New Roman" panose="02020603050405020304" pitchFamily="18" charset="0"/>
                  <a:ea typeface="ＭＳ Ｐゴシック" panose="020B0600070205080204" pitchFamily="50" charset="-128"/>
                </a:rPr>
                <a:t>滞在</a:t>
              </a:r>
              <a:r>
                <a:rPr lang="ja-JP" altLang="en-US" dirty="0">
                  <a:latin typeface="Times New Roman" panose="02020603050405020304" pitchFamily="18" charset="0"/>
                  <a:ea typeface="ＭＳ Ｐゴシック" panose="020B0600070205080204" pitchFamily="50" charset="-128"/>
                </a:rPr>
                <a:t>時間を示す行列</a:t>
              </a:r>
              <a:endParaRPr lang="en-US" altLang="ja-JP" dirty="0" smtClean="0">
                <a:latin typeface="Times New Roman" panose="02020603050405020304" pitchFamily="18" charset="0"/>
                <a:ea typeface="ＭＳ Ｐゴシック" panose="020B0600070205080204" pitchFamily="50" charset="-128"/>
              </a:endParaRPr>
            </a:p>
          </p:txBody>
        </p:sp>
      </p:grpSp>
      <p:sp>
        <p:nvSpPr>
          <p:cNvPr id="11" name="タイトル 1"/>
          <p:cNvSpPr>
            <a:spLocks noGrp="1"/>
          </p:cNvSpPr>
          <p:nvPr>
            <p:ph type="title"/>
          </p:nvPr>
        </p:nvSpPr>
        <p:spPr>
          <a:xfrm>
            <a:off x="258998" y="127508"/>
            <a:ext cx="7627701" cy="660433"/>
          </a:xfrm>
        </p:spPr>
        <p:txBody>
          <a:bodyPr/>
          <a:lstStyle/>
          <a:p>
            <a:r>
              <a:rPr lang="ja-JP" altLang="en-US" dirty="0" smtClean="0"/>
              <a:t>前研究内容</a:t>
            </a:r>
            <a:r>
              <a:rPr lang="en-US" altLang="ja-JP" dirty="0" smtClean="0"/>
              <a:t>(</a:t>
            </a:r>
            <a:r>
              <a:rPr lang="ja-JP" altLang="en-US" dirty="0" smtClean="0"/>
              <a:t>数理モデル</a:t>
            </a:r>
            <a:r>
              <a:rPr lang="en-US" altLang="ja-JP" dirty="0" smtClean="0"/>
              <a:t>)</a:t>
            </a:r>
            <a:endParaRPr kumimoji="1" lang="ja-JP" altLang="en-US" dirty="0"/>
          </a:p>
        </p:txBody>
      </p:sp>
    </p:spTree>
    <p:extLst>
      <p:ext uri="{BB962C8B-B14F-4D97-AF65-F5344CB8AC3E}">
        <p14:creationId xmlns:p14="http://schemas.microsoft.com/office/powerpoint/2010/main" val="8463544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398" y="212174"/>
            <a:ext cx="8774935" cy="660433"/>
          </a:xfrm>
        </p:spPr>
        <p:txBody>
          <a:bodyPr>
            <a:normAutofit fontScale="90000"/>
          </a:bodyPr>
          <a:lstStyle/>
          <a:p>
            <a:r>
              <a:rPr kumimoji="1" lang="ja-JP" altLang="en-US" dirty="0" smtClean="0"/>
              <a:t>対象者を映さないセンサを除いたときに削減されるデータ</a:t>
            </a:r>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2909683133"/>
              </p:ext>
            </p:extLst>
          </p:nvPr>
        </p:nvGraphicFramePr>
        <p:xfrm>
          <a:off x="2276857" y="1034066"/>
          <a:ext cx="4110100" cy="5349240"/>
        </p:xfrm>
        <a:graphic>
          <a:graphicData uri="http://schemas.openxmlformats.org/drawingml/2006/table">
            <a:tbl>
              <a:tblPr firstRow="1" firstCol="1" bandRow="1">
                <a:tableStyleId>{5940675A-B579-460E-94D1-54222C63F5DA}</a:tableStyleId>
              </a:tblPr>
              <a:tblGrid>
                <a:gridCol w="1260064">
                  <a:extLst>
                    <a:ext uri="{9D8B030D-6E8A-4147-A177-3AD203B41FA5}">
                      <a16:colId xmlns:a16="http://schemas.microsoft.com/office/drawing/2014/main" val="2875436721"/>
                    </a:ext>
                  </a:extLst>
                </a:gridCol>
                <a:gridCol w="926595">
                  <a:extLst>
                    <a:ext uri="{9D8B030D-6E8A-4147-A177-3AD203B41FA5}">
                      <a16:colId xmlns:a16="http://schemas.microsoft.com/office/drawing/2014/main" val="3183250735"/>
                    </a:ext>
                  </a:extLst>
                </a:gridCol>
                <a:gridCol w="926595">
                  <a:extLst>
                    <a:ext uri="{9D8B030D-6E8A-4147-A177-3AD203B41FA5}">
                      <a16:colId xmlns:a16="http://schemas.microsoft.com/office/drawing/2014/main" val="1752768818"/>
                    </a:ext>
                  </a:extLst>
                </a:gridCol>
                <a:gridCol w="996846">
                  <a:extLst>
                    <a:ext uri="{9D8B030D-6E8A-4147-A177-3AD203B41FA5}">
                      <a16:colId xmlns:a16="http://schemas.microsoft.com/office/drawing/2014/main" val="3445419894"/>
                    </a:ext>
                  </a:extLst>
                </a:gridCol>
              </a:tblGrid>
              <a:tr h="384953">
                <a:tc>
                  <a:txBody>
                    <a:bodyPr/>
                    <a:lstStyle/>
                    <a:p>
                      <a:pPr indent="63500" algn="ctr">
                        <a:spcAft>
                          <a:spcPts val="0"/>
                        </a:spcAft>
                      </a:pPr>
                      <a:r>
                        <a:rPr lang="ja-JP" sz="1300" kern="0" dirty="0">
                          <a:effectLst/>
                        </a:rPr>
                        <a:t>センサ</a:t>
                      </a:r>
                      <a:endParaRPr lang="ja-JP" sz="1300" kern="100" dirty="0">
                        <a:effectLst/>
                      </a:endParaRPr>
                    </a:p>
                    <a:p>
                      <a:pPr indent="63500" algn="ctr">
                        <a:spcAft>
                          <a:spcPts val="0"/>
                        </a:spcAft>
                      </a:pPr>
                      <a:r>
                        <a:rPr lang="ja-JP" sz="1300" kern="0" dirty="0">
                          <a:effectLst/>
                        </a:rPr>
                        <a:t>番号</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NPD</a:t>
                      </a:r>
                      <a:r>
                        <a:rPr lang="ja-JP" sz="1300" kern="0">
                          <a:effectLst/>
                        </a:rPr>
                        <a:t>量</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ja-JP" sz="1300" kern="0">
                          <a:effectLst/>
                        </a:rPr>
                        <a:t>対象者</a:t>
                      </a:r>
                      <a:endParaRPr lang="ja-JP" sz="1300" kern="100">
                        <a:effectLst/>
                      </a:endParaRPr>
                    </a:p>
                    <a:p>
                      <a:pPr indent="63500" algn="ctr">
                        <a:spcAft>
                          <a:spcPts val="0"/>
                        </a:spcAft>
                      </a:pPr>
                      <a:r>
                        <a:rPr lang="ja-JP" sz="1300" kern="0">
                          <a:effectLst/>
                        </a:rPr>
                        <a:t>データ量</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NPD</a:t>
                      </a:r>
                      <a:endParaRPr lang="ja-JP" sz="1300" kern="100">
                        <a:effectLst/>
                      </a:endParaRPr>
                    </a:p>
                    <a:p>
                      <a:pPr indent="63500" algn="ctr">
                        <a:spcAft>
                          <a:spcPts val="0"/>
                        </a:spcAft>
                      </a:pPr>
                      <a:r>
                        <a:rPr lang="ja-JP" sz="1300" kern="0">
                          <a:effectLst/>
                        </a:rPr>
                        <a:t>流出比</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578181823"/>
                  </a:ext>
                </a:extLst>
              </a:tr>
              <a:tr h="192476">
                <a:tc>
                  <a:txBody>
                    <a:bodyPr/>
                    <a:lstStyle/>
                    <a:p>
                      <a:pPr indent="63500" algn="ctr">
                        <a:spcAft>
                          <a:spcPts val="0"/>
                        </a:spcAft>
                      </a:pPr>
                      <a:r>
                        <a:rPr lang="en-US" sz="1300" kern="0">
                          <a:effectLst/>
                        </a:rPr>
                        <a:t>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569498398"/>
                  </a:ext>
                </a:extLst>
              </a:tr>
              <a:tr h="192476">
                <a:tc>
                  <a:txBody>
                    <a:bodyPr/>
                    <a:lstStyle/>
                    <a:p>
                      <a:pPr indent="63500" algn="ctr">
                        <a:spcAft>
                          <a:spcPts val="0"/>
                        </a:spcAft>
                      </a:pPr>
                      <a:r>
                        <a:rPr lang="en-US" sz="1300" kern="0">
                          <a:effectLst/>
                        </a:rPr>
                        <a:t>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604121984"/>
                  </a:ext>
                </a:extLst>
              </a:tr>
              <a:tr h="192476">
                <a:tc>
                  <a:txBody>
                    <a:bodyPr/>
                    <a:lstStyle/>
                    <a:p>
                      <a:pPr indent="63500" algn="ctr">
                        <a:spcAft>
                          <a:spcPts val="0"/>
                        </a:spcAft>
                      </a:pPr>
                      <a:r>
                        <a:rPr lang="en-US" sz="1300" kern="0">
                          <a:effectLst/>
                        </a:rPr>
                        <a:t>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420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699306453"/>
                  </a:ext>
                </a:extLst>
              </a:tr>
              <a:tr h="192476">
                <a:tc>
                  <a:txBody>
                    <a:bodyPr/>
                    <a:lstStyle/>
                    <a:p>
                      <a:pPr indent="63500" algn="ctr">
                        <a:spcAft>
                          <a:spcPts val="0"/>
                        </a:spcAft>
                      </a:pPr>
                      <a:r>
                        <a:rPr lang="en-US" sz="1300" kern="0">
                          <a:effectLst/>
                        </a:rPr>
                        <a:t>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3357531213"/>
                  </a:ext>
                </a:extLst>
              </a:tr>
              <a:tr h="192476">
                <a:tc>
                  <a:txBody>
                    <a:bodyPr/>
                    <a:lstStyle/>
                    <a:p>
                      <a:pPr indent="63500" algn="ctr">
                        <a:spcAft>
                          <a:spcPts val="0"/>
                        </a:spcAft>
                      </a:pPr>
                      <a:r>
                        <a:rPr lang="en-US" sz="1300" kern="0">
                          <a:effectLst/>
                        </a:rPr>
                        <a:t>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491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794854541"/>
                  </a:ext>
                </a:extLst>
              </a:tr>
              <a:tr h="192476">
                <a:tc>
                  <a:txBody>
                    <a:bodyPr/>
                    <a:lstStyle/>
                    <a:p>
                      <a:pPr indent="63500" algn="ctr">
                        <a:spcAft>
                          <a:spcPts val="0"/>
                        </a:spcAft>
                      </a:pPr>
                      <a:r>
                        <a:rPr lang="en-US" sz="1300" kern="0">
                          <a:effectLst/>
                        </a:rPr>
                        <a:t>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23832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5146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82.24%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269923886"/>
                  </a:ext>
                </a:extLst>
              </a:tr>
              <a:tr h="192476">
                <a:tc>
                  <a:txBody>
                    <a:bodyPr/>
                    <a:lstStyle/>
                    <a:p>
                      <a:pPr indent="63500" algn="ctr">
                        <a:spcAft>
                          <a:spcPts val="0"/>
                        </a:spcAft>
                      </a:pPr>
                      <a:r>
                        <a:rPr lang="en-US" sz="1300" kern="0">
                          <a:effectLst/>
                        </a:rPr>
                        <a:t>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3732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2573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59.19%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461269730"/>
                  </a:ext>
                </a:extLst>
              </a:tr>
              <a:tr h="192476">
                <a:tc>
                  <a:txBody>
                    <a:bodyPr/>
                    <a:lstStyle/>
                    <a:p>
                      <a:pPr indent="63500" algn="ctr">
                        <a:spcAft>
                          <a:spcPts val="0"/>
                        </a:spcAft>
                      </a:pPr>
                      <a:r>
                        <a:rPr lang="en-US" sz="1300" kern="0">
                          <a:effectLst/>
                        </a:rPr>
                        <a:t>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17328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875967255"/>
                  </a:ext>
                </a:extLst>
              </a:tr>
              <a:tr h="192476">
                <a:tc>
                  <a:txBody>
                    <a:bodyPr/>
                    <a:lstStyle/>
                    <a:p>
                      <a:pPr indent="63500" algn="ctr">
                        <a:spcAft>
                          <a:spcPts val="0"/>
                        </a:spcAft>
                      </a:pPr>
                      <a:r>
                        <a:rPr lang="en-US" sz="1300" kern="0">
                          <a:effectLst/>
                        </a:rPr>
                        <a:t>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93567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7921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92.20%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769108537"/>
                  </a:ext>
                </a:extLst>
              </a:tr>
              <a:tr h="192476">
                <a:tc>
                  <a:txBody>
                    <a:bodyPr/>
                    <a:lstStyle/>
                    <a:p>
                      <a:pPr indent="63500" algn="ctr">
                        <a:spcAft>
                          <a:spcPts val="0"/>
                        </a:spcAft>
                      </a:pPr>
                      <a:r>
                        <a:rPr lang="en-US" sz="1300" kern="0">
                          <a:effectLst/>
                        </a:rPr>
                        <a:t>10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101864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7992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92.73%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759663176"/>
                  </a:ext>
                </a:extLst>
              </a:tr>
              <a:tr h="192476">
                <a:tc>
                  <a:txBody>
                    <a:bodyPr/>
                    <a:lstStyle/>
                    <a:p>
                      <a:pPr indent="63500" algn="ctr">
                        <a:spcAft>
                          <a:spcPts val="0"/>
                        </a:spcAft>
                      </a:pPr>
                      <a:r>
                        <a:rPr lang="en-US" sz="1300" kern="0">
                          <a:effectLst/>
                        </a:rPr>
                        <a:t>11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297792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34599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89.59%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3722409573"/>
                  </a:ext>
                </a:extLst>
              </a:tr>
              <a:tr h="192476">
                <a:tc>
                  <a:txBody>
                    <a:bodyPr/>
                    <a:lstStyle/>
                    <a:p>
                      <a:pPr indent="63500" algn="ctr">
                        <a:spcAft>
                          <a:spcPts val="0"/>
                        </a:spcAft>
                      </a:pPr>
                      <a:r>
                        <a:rPr lang="en-US" sz="1300" kern="0">
                          <a:effectLst/>
                        </a:rPr>
                        <a:t>12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61536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4388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93.34%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4012873321"/>
                  </a:ext>
                </a:extLst>
              </a:tr>
              <a:tr h="192476">
                <a:tc>
                  <a:txBody>
                    <a:bodyPr/>
                    <a:lstStyle/>
                    <a:p>
                      <a:pPr indent="63500" algn="ctr">
                        <a:spcAft>
                          <a:spcPts val="0"/>
                        </a:spcAft>
                      </a:pPr>
                      <a:r>
                        <a:rPr lang="en-US" sz="1300" kern="0">
                          <a:effectLst/>
                        </a:rPr>
                        <a:t>13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180524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19416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90.29%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312366613"/>
                  </a:ext>
                </a:extLst>
              </a:tr>
              <a:tr h="192476">
                <a:tc>
                  <a:txBody>
                    <a:bodyPr/>
                    <a:lstStyle/>
                    <a:p>
                      <a:pPr indent="63500" algn="ctr">
                        <a:spcAft>
                          <a:spcPts val="0"/>
                        </a:spcAft>
                      </a:pPr>
                      <a:r>
                        <a:rPr lang="en-US" sz="1300" kern="0">
                          <a:effectLst/>
                        </a:rPr>
                        <a:t>14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163033818"/>
                  </a:ext>
                </a:extLst>
              </a:tr>
              <a:tr h="192476">
                <a:tc>
                  <a:txBody>
                    <a:bodyPr/>
                    <a:lstStyle/>
                    <a:p>
                      <a:pPr indent="63500" algn="ctr">
                        <a:spcAft>
                          <a:spcPts val="0"/>
                        </a:spcAft>
                      </a:pPr>
                      <a:r>
                        <a:rPr lang="en-US" sz="1300" kern="0">
                          <a:effectLst/>
                        </a:rPr>
                        <a:t>15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 %</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527321127"/>
                  </a:ext>
                </a:extLst>
              </a:tr>
              <a:tr h="192476">
                <a:tc>
                  <a:txBody>
                    <a:bodyPr/>
                    <a:lstStyle/>
                    <a:p>
                      <a:pPr indent="63500" algn="ctr">
                        <a:spcAft>
                          <a:spcPts val="0"/>
                        </a:spcAft>
                      </a:pPr>
                      <a:r>
                        <a:rPr lang="en-US" sz="1300" kern="0">
                          <a:effectLst/>
                        </a:rPr>
                        <a:t>16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4252013360"/>
                  </a:ext>
                </a:extLst>
              </a:tr>
              <a:tr h="192476">
                <a:tc>
                  <a:txBody>
                    <a:bodyPr/>
                    <a:lstStyle/>
                    <a:p>
                      <a:pPr indent="63500" algn="ctr">
                        <a:spcAft>
                          <a:spcPts val="0"/>
                        </a:spcAft>
                      </a:pPr>
                      <a:r>
                        <a:rPr lang="en-US" sz="1300" kern="0">
                          <a:effectLst/>
                        </a:rPr>
                        <a:t>17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009691462"/>
                  </a:ext>
                </a:extLst>
              </a:tr>
              <a:tr h="192476">
                <a:tc>
                  <a:txBody>
                    <a:bodyPr/>
                    <a:lstStyle/>
                    <a:p>
                      <a:pPr indent="63500" algn="ctr">
                        <a:spcAft>
                          <a:spcPts val="0"/>
                        </a:spcAft>
                      </a:pPr>
                      <a:r>
                        <a:rPr lang="en-US" sz="1300" kern="0">
                          <a:effectLst/>
                        </a:rPr>
                        <a:t>18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4238817835"/>
                  </a:ext>
                </a:extLst>
              </a:tr>
              <a:tr h="192476">
                <a:tc>
                  <a:txBody>
                    <a:bodyPr/>
                    <a:lstStyle/>
                    <a:p>
                      <a:pPr indent="63500" algn="ctr">
                        <a:spcAft>
                          <a:spcPts val="0"/>
                        </a:spcAft>
                      </a:pPr>
                      <a:r>
                        <a:rPr lang="en-US" sz="1300" kern="0">
                          <a:effectLst/>
                        </a:rPr>
                        <a:t>19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40970994"/>
                  </a:ext>
                </a:extLst>
              </a:tr>
              <a:tr h="384953">
                <a:tc>
                  <a:txBody>
                    <a:bodyPr/>
                    <a:lstStyle/>
                    <a:p>
                      <a:pPr indent="63500" algn="ctr">
                        <a:spcAft>
                          <a:spcPts val="0"/>
                        </a:spcAft>
                      </a:pPr>
                      <a:r>
                        <a:rPr lang="ja-JP" sz="1300" kern="0" dirty="0">
                          <a:effectLst/>
                        </a:rPr>
                        <a:t>全センサ</a:t>
                      </a:r>
                      <a:r>
                        <a:rPr lang="ja-JP" sz="1300" kern="0" dirty="0" smtClean="0">
                          <a:effectLst/>
                        </a:rPr>
                        <a:t>の</a:t>
                      </a:r>
                      <a:r>
                        <a:rPr lang="en-US" altLang="ja-JP" sz="1300" kern="0" dirty="0" smtClean="0">
                          <a:effectLst/>
                        </a:rPr>
                        <a:t/>
                      </a:r>
                      <a:br>
                        <a:rPr lang="en-US" altLang="ja-JP" sz="1300" kern="0" dirty="0" smtClean="0">
                          <a:effectLst/>
                        </a:rPr>
                      </a:br>
                      <a:r>
                        <a:rPr lang="ja-JP" sz="1300" kern="0" dirty="0" smtClean="0">
                          <a:effectLst/>
                        </a:rPr>
                        <a:t>合計</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781332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82035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90.50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690544847"/>
                  </a:ext>
                </a:extLst>
              </a:tr>
              <a:tr h="384953">
                <a:tc>
                  <a:txBody>
                    <a:bodyPr/>
                    <a:lstStyle/>
                    <a:p>
                      <a:pPr indent="63500" algn="ctr">
                        <a:spcAft>
                          <a:spcPts val="0"/>
                        </a:spcAft>
                      </a:pPr>
                      <a:r>
                        <a:rPr lang="en-US" sz="1300" kern="0">
                          <a:effectLst/>
                        </a:rPr>
                        <a:t>100</a:t>
                      </a:r>
                      <a:r>
                        <a:rPr lang="ja-JP" sz="1300" kern="0">
                          <a:effectLst/>
                        </a:rPr>
                        <a:t>％以外</a:t>
                      </a:r>
                      <a:endParaRPr lang="ja-JP" sz="1300" kern="100">
                        <a:effectLst/>
                      </a:endParaRPr>
                    </a:p>
                    <a:p>
                      <a:pPr indent="63500" algn="ctr">
                        <a:spcAft>
                          <a:spcPts val="0"/>
                        </a:spcAft>
                      </a:pPr>
                      <a:r>
                        <a:rPr lang="ja-JP" sz="1300" kern="0">
                          <a:effectLst/>
                        </a:rPr>
                        <a:t>センサ合計</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762847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82035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dirty="0">
                          <a:effectLst/>
                        </a:rPr>
                        <a:t>90.29</a:t>
                      </a:r>
                      <a:r>
                        <a:rPr lang="ja-JP" sz="1300" kern="0" dirty="0">
                          <a:effectLst/>
                        </a:rPr>
                        <a:t>％</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3576538571"/>
                  </a:ext>
                </a:extLst>
              </a:tr>
              <a:tr h="384953">
                <a:tc>
                  <a:txBody>
                    <a:bodyPr/>
                    <a:lstStyle/>
                    <a:p>
                      <a:pPr indent="63500" algn="ctr">
                        <a:spcAft>
                          <a:spcPts val="0"/>
                        </a:spcAft>
                      </a:pPr>
                      <a:r>
                        <a:rPr lang="ja-JP" sz="1300" kern="0">
                          <a:effectLst/>
                        </a:rPr>
                        <a:t>削減した</a:t>
                      </a:r>
                      <a:r>
                        <a:rPr lang="en-US" sz="1300" kern="0">
                          <a:effectLst/>
                        </a:rPr>
                        <a:t/>
                      </a:r>
                      <a:br>
                        <a:rPr lang="en-US" sz="1300" kern="0">
                          <a:effectLst/>
                        </a:rPr>
                      </a:br>
                      <a:r>
                        <a:rPr lang="ja-JP" sz="1300" kern="0">
                          <a:effectLst/>
                        </a:rPr>
                        <a:t>データ</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800" kern="0" dirty="0">
                          <a:solidFill>
                            <a:srgbClr val="FF0000"/>
                          </a:solidFill>
                          <a:effectLst/>
                        </a:rPr>
                        <a:t>18485</a:t>
                      </a:r>
                      <a:endParaRPr lang="ja-JP" sz="1800" kern="100" dirty="0">
                        <a:solidFill>
                          <a:srgbClr val="FF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800" kern="0" dirty="0">
                          <a:solidFill>
                            <a:srgbClr val="FF0000"/>
                          </a:solidFill>
                          <a:effectLst/>
                        </a:rPr>
                        <a:t>0.21</a:t>
                      </a:r>
                      <a:r>
                        <a:rPr lang="ja-JP" sz="1800" kern="0" dirty="0">
                          <a:solidFill>
                            <a:srgbClr val="FF0000"/>
                          </a:solidFill>
                          <a:effectLst/>
                        </a:rPr>
                        <a:t>％</a:t>
                      </a:r>
                      <a:endParaRPr lang="ja-JP" sz="1800" kern="100" dirty="0">
                        <a:solidFill>
                          <a:srgbClr val="FF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046805675"/>
                  </a:ext>
                </a:extLst>
              </a:tr>
            </a:tbl>
          </a:graphicData>
        </a:graphic>
      </p:graphicFrame>
    </p:spTree>
    <p:extLst>
      <p:ext uri="{BB962C8B-B14F-4D97-AF65-F5344CB8AC3E}">
        <p14:creationId xmlns:p14="http://schemas.microsoft.com/office/powerpoint/2010/main" val="8114369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5520" t="19685" r="65965" b="11104"/>
          <a:stretch/>
        </p:blipFill>
        <p:spPr>
          <a:xfrm>
            <a:off x="1590676" y="438150"/>
            <a:ext cx="5666046" cy="6000749"/>
          </a:xfrm>
          <a:prstGeom prst="rect">
            <a:avLst/>
          </a:prstGeom>
        </p:spPr>
      </p:pic>
      <p:sp>
        <p:nvSpPr>
          <p:cNvPr id="3" name="テキスト ボックス 2"/>
          <p:cNvSpPr txBox="1"/>
          <p:nvPr/>
        </p:nvSpPr>
        <p:spPr>
          <a:xfrm>
            <a:off x="4423699" y="527587"/>
            <a:ext cx="4714875" cy="646331"/>
          </a:xfrm>
          <a:prstGeom prst="rect">
            <a:avLst/>
          </a:prstGeom>
          <a:noFill/>
        </p:spPr>
        <p:txBody>
          <a:bodyPr wrap="square" rtlCol="0">
            <a:spAutoFit/>
          </a:bodyPr>
          <a:lstStyle/>
          <a:p>
            <a:pPr lvl="0"/>
            <a:r>
              <a:rPr lang="en-US" altLang="ja-JP" dirty="0"/>
              <a:t>(</a:t>
            </a:r>
            <a:r>
              <a:rPr lang="ja-JP" altLang="ja-JP" dirty="0"/>
              <a:t>関東交通広告協議会，“交通広告調査レポート</a:t>
            </a:r>
            <a:r>
              <a:rPr lang="en-US" altLang="ja-JP" dirty="0"/>
              <a:t> 2009</a:t>
            </a:r>
            <a:r>
              <a:rPr lang="ja-JP" altLang="ja-JP" dirty="0" err="1"/>
              <a:t>，</a:t>
            </a:r>
            <a:r>
              <a:rPr lang="ja-JP" altLang="ja-JP" dirty="0"/>
              <a:t>”鉄道利用者プロフィール，</a:t>
            </a:r>
            <a:r>
              <a:rPr lang="en-US" altLang="ja-JP" dirty="0"/>
              <a:t>pp39</a:t>
            </a:r>
            <a:r>
              <a:rPr lang="en-US" altLang="ja-JP" dirty="0" smtClean="0"/>
              <a:t>)</a:t>
            </a:r>
            <a:endParaRPr lang="ja-JP" altLang="en-US" dirty="0"/>
          </a:p>
        </p:txBody>
      </p:sp>
    </p:spTree>
    <p:extLst>
      <p:ext uri="{BB962C8B-B14F-4D97-AF65-F5344CB8AC3E}">
        <p14:creationId xmlns:p14="http://schemas.microsoft.com/office/powerpoint/2010/main" val="605556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6057" t="37636" r="66443" b="15026"/>
          <a:stretch/>
        </p:blipFill>
        <p:spPr>
          <a:xfrm>
            <a:off x="874452" y="1190104"/>
            <a:ext cx="7395096" cy="5667896"/>
          </a:xfrm>
          <a:prstGeom prst="rect">
            <a:avLst/>
          </a:prstGeom>
        </p:spPr>
      </p:pic>
    </p:spTree>
    <p:extLst>
      <p:ext uri="{BB962C8B-B14F-4D97-AF65-F5344CB8AC3E}">
        <p14:creationId xmlns:p14="http://schemas.microsoft.com/office/powerpoint/2010/main" val="417295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 name="角丸四角形吹き出し 4"/>
          <p:cNvSpPr/>
          <p:nvPr/>
        </p:nvSpPr>
        <p:spPr>
          <a:xfrm>
            <a:off x="3298686" y="2022250"/>
            <a:ext cx="5616714" cy="980664"/>
          </a:xfrm>
          <a:prstGeom prst="wedgeRoundRectCallout">
            <a:avLst>
              <a:gd name="adj1" fmla="val -71547"/>
              <a:gd name="adj2" fmla="val 70821"/>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100" dirty="0" smtClean="0"/>
              <a:t>コンビニのカメラにおじいちゃんが映った！</a:t>
            </a:r>
            <a:r>
              <a:rPr kumimoji="1" lang="en-US" altLang="ja-JP" sz="2100" dirty="0" smtClean="0"/>
              <a:t/>
            </a:r>
            <a:br>
              <a:rPr kumimoji="1" lang="en-US" altLang="ja-JP" sz="2100" dirty="0" smtClean="0"/>
            </a:br>
            <a:r>
              <a:rPr kumimoji="1" lang="ja-JP" altLang="en-US" sz="2100" dirty="0" smtClean="0"/>
              <a:t>今日も元気そうだ！</a:t>
            </a:r>
            <a:endParaRPr kumimoji="1" lang="ja-JP" altLang="en-US" sz="2100" dirty="0"/>
          </a:p>
        </p:txBody>
      </p:sp>
      <p:sp>
        <p:nvSpPr>
          <p:cNvPr id="56" name="角丸四角形吹き出し 55"/>
          <p:cNvSpPr/>
          <p:nvPr/>
        </p:nvSpPr>
        <p:spPr>
          <a:xfrm>
            <a:off x="3298686" y="3211415"/>
            <a:ext cx="5616714" cy="980664"/>
          </a:xfrm>
          <a:prstGeom prst="wedgeRoundRectCallout">
            <a:avLst>
              <a:gd name="adj1" fmla="val -61348"/>
              <a:gd name="adj2" fmla="val -14689"/>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交差点</a:t>
            </a:r>
            <a:r>
              <a:rPr lang="ja-JP" altLang="en-US" sz="2100" dirty="0" smtClean="0"/>
              <a:t>のカメラで道路の傷み具合がわかる！</a:t>
            </a:r>
            <a:r>
              <a:rPr lang="en-US" altLang="ja-JP" sz="2100" dirty="0" smtClean="0"/>
              <a:t/>
            </a:r>
            <a:br>
              <a:rPr lang="en-US" altLang="ja-JP" sz="2100" dirty="0" smtClean="0"/>
            </a:br>
            <a:r>
              <a:rPr lang="ja-JP" altLang="en-US" sz="2100" dirty="0" smtClean="0"/>
              <a:t>あそこを直しに行こう！</a:t>
            </a:r>
            <a:endParaRPr kumimoji="1" lang="ja-JP" altLang="en-US" sz="21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Tree>
    <p:extLst>
      <p:ext uri="{BB962C8B-B14F-4D97-AF65-F5344CB8AC3E}">
        <p14:creationId xmlns:p14="http://schemas.microsoft.com/office/powerpoint/2010/main" val="32550141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 name="角丸四角形吹き出し 4"/>
          <p:cNvSpPr/>
          <p:nvPr/>
        </p:nvSpPr>
        <p:spPr>
          <a:xfrm>
            <a:off x="3298686" y="2022250"/>
            <a:ext cx="5616714" cy="980664"/>
          </a:xfrm>
          <a:prstGeom prst="wedgeRoundRectCallout">
            <a:avLst>
              <a:gd name="adj1" fmla="val -71547"/>
              <a:gd name="adj2" fmla="val 70821"/>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100" dirty="0" smtClean="0"/>
              <a:t>コンビニのカメラにおじいちゃんが映った！</a:t>
            </a:r>
            <a:r>
              <a:rPr kumimoji="1" lang="en-US" altLang="ja-JP" sz="2100" dirty="0" smtClean="0"/>
              <a:t/>
            </a:r>
            <a:br>
              <a:rPr kumimoji="1" lang="en-US" altLang="ja-JP" sz="2100" dirty="0" smtClean="0"/>
            </a:br>
            <a:r>
              <a:rPr kumimoji="1" lang="ja-JP" altLang="en-US" sz="2100" dirty="0" smtClean="0"/>
              <a:t>今日も元気そうだ！</a:t>
            </a:r>
            <a:endParaRPr kumimoji="1" lang="ja-JP" altLang="en-US" sz="2100" dirty="0"/>
          </a:p>
        </p:txBody>
      </p:sp>
      <p:sp>
        <p:nvSpPr>
          <p:cNvPr id="56" name="角丸四角形吹き出し 55"/>
          <p:cNvSpPr/>
          <p:nvPr/>
        </p:nvSpPr>
        <p:spPr>
          <a:xfrm>
            <a:off x="3298686" y="3211415"/>
            <a:ext cx="5616714" cy="980664"/>
          </a:xfrm>
          <a:prstGeom prst="wedgeRoundRectCallout">
            <a:avLst>
              <a:gd name="adj1" fmla="val -61348"/>
              <a:gd name="adj2" fmla="val -14689"/>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交差点</a:t>
            </a:r>
            <a:r>
              <a:rPr lang="ja-JP" altLang="en-US" sz="2100" dirty="0" smtClean="0"/>
              <a:t>のカメラで道路の傷み具合がわかる！</a:t>
            </a:r>
            <a:r>
              <a:rPr lang="en-US" altLang="ja-JP" sz="2100" dirty="0" smtClean="0"/>
              <a:t/>
            </a:r>
            <a:br>
              <a:rPr lang="en-US" altLang="ja-JP" sz="2100" dirty="0" smtClean="0"/>
            </a:br>
            <a:r>
              <a:rPr lang="ja-JP" altLang="en-US" sz="2100" dirty="0" smtClean="0"/>
              <a:t>あそこを直しに行こう！</a:t>
            </a:r>
            <a:endParaRPr kumimoji="1" lang="ja-JP" altLang="en-US" sz="21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58" name="テキスト ボックス 57"/>
          <p:cNvSpPr txBox="1"/>
          <p:nvPr/>
        </p:nvSpPr>
        <p:spPr>
          <a:xfrm>
            <a:off x="2496862" y="5946544"/>
            <a:ext cx="4538939" cy="523220"/>
          </a:xfrm>
          <a:prstGeom prst="rect">
            <a:avLst/>
          </a:prstGeom>
          <a:noFill/>
        </p:spPr>
        <p:txBody>
          <a:bodyPr wrap="square" rtlCol="0">
            <a:spAutoFit/>
          </a:bodyPr>
          <a:lstStyle/>
          <a:p>
            <a:r>
              <a:rPr lang="ja-JP" altLang="en-US" sz="2800" dirty="0">
                <a:solidFill>
                  <a:srgbClr val="FF0000"/>
                </a:solidFill>
              </a:rPr>
              <a:t>サービスの</a:t>
            </a:r>
            <a:r>
              <a:rPr lang="ja-JP" altLang="en-US" sz="2800" dirty="0" smtClean="0">
                <a:solidFill>
                  <a:srgbClr val="FF0000"/>
                </a:solidFill>
              </a:rPr>
              <a:t>開拓・高機能化</a:t>
            </a:r>
            <a:endParaRPr lang="ja-JP" altLang="en-US" sz="2800" dirty="0">
              <a:solidFill>
                <a:srgbClr val="FF0000"/>
              </a:solidFill>
            </a:endParaRPr>
          </a:p>
        </p:txBody>
      </p:sp>
      <p:sp>
        <p:nvSpPr>
          <p:cNvPr id="59" name="右矢印 58"/>
          <p:cNvSpPr/>
          <p:nvPr/>
        </p:nvSpPr>
        <p:spPr>
          <a:xfrm>
            <a:off x="1877338" y="5971553"/>
            <a:ext cx="682933" cy="40011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Tree>
    <p:extLst>
      <p:ext uri="{BB962C8B-B14F-4D97-AF65-F5344CB8AC3E}">
        <p14:creationId xmlns:p14="http://schemas.microsoft.com/office/powerpoint/2010/main" val="28399210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58" name="テキスト ボックス 57"/>
          <p:cNvSpPr txBox="1"/>
          <p:nvPr/>
        </p:nvSpPr>
        <p:spPr>
          <a:xfrm>
            <a:off x="2496862" y="5946544"/>
            <a:ext cx="4538939" cy="523220"/>
          </a:xfrm>
          <a:prstGeom prst="rect">
            <a:avLst/>
          </a:prstGeom>
          <a:noFill/>
        </p:spPr>
        <p:txBody>
          <a:bodyPr wrap="square" rtlCol="0">
            <a:spAutoFit/>
          </a:bodyPr>
          <a:lstStyle/>
          <a:p>
            <a:r>
              <a:rPr lang="ja-JP" altLang="en-US" sz="2800" dirty="0">
                <a:solidFill>
                  <a:srgbClr val="FF0000"/>
                </a:solidFill>
              </a:rPr>
              <a:t>サービスの</a:t>
            </a:r>
            <a:r>
              <a:rPr lang="ja-JP" altLang="en-US" sz="2800" dirty="0" smtClean="0">
                <a:solidFill>
                  <a:srgbClr val="FF0000"/>
                </a:solidFill>
              </a:rPr>
              <a:t>開拓・高機能化</a:t>
            </a:r>
            <a:endParaRPr lang="ja-JP" altLang="en-US" sz="2800" dirty="0">
              <a:solidFill>
                <a:srgbClr val="FF0000"/>
              </a:solidFill>
            </a:endParaRPr>
          </a:p>
        </p:txBody>
      </p:sp>
      <p:sp>
        <p:nvSpPr>
          <p:cNvPr id="59" name="右矢印 58"/>
          <p:cNvSpPr/>
          <p:nvPr/>
        </p:nvSpPr>
        <p:spPr>
          <a:xfrm>
            <a:off x="1877338" y="5971553"/>
            <a:ext cx="682933" cy="40011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
        <p:nvSpPr>
          <p:cNvPr id="3" name="円形吹き出し 2"/>
          <p:cNvSpPr/>
          <p:nvPr/>
        </p:nvSpPr>
        <p:spPr>
          <a:xfrm>
            <a:off x="4026535" y="2715967"/>
            <a:ext cx="4207934" cy="986398"/>
          </a:xfrm>
          <a:prstGeom prst="wedgeEllipseCallout">
            <a:avLst>
              <a:gd name="adj1" fmla="val -40918"/>
              <a:gd name="adj2" fmla="val 111360"/>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400" dirty="0"/>
              <a:t>本研究</a:t>
            </a:r>
            <a:r>
              <a:rPr kumimoji="1" lang="ja-JP" altLang="en-US" sz="2400" dirty="0" smtClean="0"/>
              <a:t>では</a:t>
            </a:r>
            <a:r>
              <a:rPr kumimoji="1" lang="en-US" altLang="ja-JP" sz="2400" dirty="0" smtClean="0"/>
              <a:t/>
            </a:r>
            <a:br>
              <a:rPr kumimoji="1" lang="en-US" altLang="ja-JP" sz="2400" dirty="0" smtClean="0"/>
            </a:br>
            <a:r>
              <a:rPr kumimoji="1" lang="ja-JP" altLang="en-US" sz="2400" dirty="0" smtClean="0"/>
              <a:t>このサービスに着目</a:t>
            </a:r>
            <a:endParaRPr kumimoji="1" lang="ja-JP" altLang="en-US" sz="2400" dirty="0"/>
          </a:p>
        </p:txBody>
      </p:sp>
    </p:spTree>
    <p:extLst>
      <p:ext uri="{BB962C8B-B14F-4D97-AF65-F5344CB8AC3E}">
        <p14:creationId xmlns:p14="http://schemas.microsoft.com/office/powerpoint/2010/main" val="39162739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2586557" y="1043304"/>
            <a:ext cx="1551480" cy="400110"/>
          </a:xfrm>
          <a:prstGeom prst="rect">
            <a:avLst/>
          </a:prstGeom>
          <a:noFill/>
        </p:spPr>
        <p:txBody>
          <a:bodyPr wrap="square" rtlCol="0">
            <a:spAutoFit/>
          </a:bodyPr>
          <a:lstStyle/>
          <a:p>
            <a:r>
              <a:rPr kumimoji="1" lang="ja-JP" altLang="en-US" sz="2000" dirty="0" smtClean="0"/>
              <a:t>オープン</a:t>
            </a:r>
            <a:r>
              <a:rPr kumimoji="1" lang="en-US" altLang="ja-JP" sz="2000" dirty="0" err="1" smtClean="0"/>
              <a:t>IoT</a:t>
            </a:r>
            <a:endParaRPr kumimoji="1" lang="ja-JP" altLang="en-US" sz="2000" dirty="0"/>
          </a:p>
        </p:txBody>
      </p:sp>
      <p:sp>
        <p:nvSpPr>
          <p:cNvPr id="19" name="テキスト ボックス 18"/>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966116" y="1024456"/>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no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spTree>
    <p:extLst>
      <p:ext uri="{BB962C8B-B14F-4D97-AF65-F5344CB8AC3E}">
        <p14:creationId xmlns:p14="http://schemas.microsoft.com/office/powerpoint/2010/main" val="23430313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下矢印 24"/>
          <p:cNvSpPr/>
          <p:nvPr/>
        </p:nvSpPr>
        <p:spPr>
          <a:xfrm>
            <a:off x="625374" y="2684940"/>
            <a:ext cx="504000" cy="2550912"/>
          </a:xfrm>
          <a:prstGeom prst="downArrow">
            <a:avLst>
              <a:gd name="adj1" fmla="val 332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Picture 4" descr="いろいろな防犯カメラを気にする人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621" y="3576947"/>
            <a:ext cx="2032556" cy="2032556"/>
          </a:xfrm>
          <a:prstGeom prst="rect">
            <a:avLst/>
          </a:prstGeom>
          <a:noFill/>
          <a:extLst>
            <a:ext uri="{909E8E84-426E-40DD-AFC4-6F175D3DCCD1}">
              <a14:hiddenFill xmlns:a14="http://schemas.microsoft.com/office/drawing/2010/main">
                <a:solidFill>
                  <a:srgbClr val="FFFFFF"/>
                </a:solidFill>
              </a14:hiddenFill>
            </a:ext>
          </a:extLst>
        </p:spPr>
      </p:pic>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6" name="曲折矢印 35"/>
          <p:cNvSpPr/>
          <p:nvPr/>
        </p:nvSpPr>
        <p:spPr>
          <a:xfrm rot="16200000" flipH="1">
            <a:off x="2888807" y="-676657"/>
            <a:ext cx="2160000" cy="6652684"/>
          </a:xfrm>
          <a:prstGeom prst="bentArrow">
            <a:avLst>
              <a:gd name="adj1" fmla="val 7809"/>
              <a:gd name="adj2" fmla="val 10785"/>
              <a:gd name="adj3" fmla="val 2500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2586557" y="1043304"/>
            <a:ext cx="1551480" cy="400110"/>
          </a:xfrm>
          <a:prstGeom prst="rect">
            <a:avLst/>
          </a:prstGeom>
          <a:noFill/>
        </p:spPr>
        <p:txBody>
          <a:bodyPr wrap="square" rtlCol="0">
            <a:spAutoFit/>
          </a:bodyPr>
          <a:lstStyle/>
          <a:p>
            <a:r>
              <a:rPr kumimoji="1" lang="ja-JP" altLang="en-US" sz="2000" dirty="0" smtClean="0"/>
              <a:t>オープン</a:t>
            </a:r>
            <a:r>
              <a:rPr kumimoji="1" lang="en-US" altLang="ja-JP" sz="2000" dirty="0" err="1" smtClean="0"/>
              <a:t>IoT</a:t>
            </a:r>
            <a:endParaRPr kumimoji="1" lang="ja-JP" altLang="en-US" sz="2000" dirty="0"/>
          </a:p>
        </p:txBody>
      </p:sp>
      <p:sp>
        <p:nvSpPr>
          <p:cNvPr id="19" name="テキスト ボックス 18"/>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966116" y="1024456"/>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solidFill>
            <a:schemeClr val="bg1"/>
          </a:solid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grpSp>
        <p:nvGrpSpPr>
          <p:cNvPr id="28" name="グループ化 27"/>
          <p:cNvGrpSpPr/>
          <p:nvPr/>
        </p:nvGrpSpPr>
        <p:grpSpPr>
          <a:xfrm>
            <a:off x="199959" y="5216619"/>
            <a:ext cx="2558094" cy="1166977"/>
            <a:chOff x="194419" y="2425078"/>
            <a:chExt cx="2558094" cy="1166977"/>
          </a:xfrm>
        </p:grpSpPr>
        <p:sp>
          <p:nvSpPr>
            <p:cNvPr id="32" name="楕円 37"/>
            <p:cNvSpPr/>
            <p:nvPr/>
          </p:nvSpPr>
          <p:spPr>
            <a:xfrm>
              <a:off x="194419" y="2425078"/>
              <a:ext cx="1878127" cy="111210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215884" y="2945724"/>
              <a:ext cx="2536629" cy="646331"/>
            </a:xfrm>
            <a:prstGeom prst="rect">
              <a:avLst/>
            </a:prstGeom>
            <a:solidFill>
              <a:schemeClr val="bg1"/>
            </a:solidFill>
            <a:ln w="38100">
              <a:solidFill>
                <a:srgbClr val="0070C0"/>
              </a:solidFill>
            </a:ln>
          </p:spPr>
          <p:txBody>
            <a:bodyPr wrap="square" rtlCol="0">
              <a:spAutoFit/>
            </a:bodyPr>
            <a:lstStyle/>
            <a:p>
              <a:r>
                <a:rPr kumimoji="1" lang="ja-JP" altLang="en-US" dirty="0" smtClean="0"/>
                <a:t>高度な画像処理技術が全て悪用されかねない</a:t>
              </a:r>
              <a:endParaRPr kumimoji="1" lang="ja-JP" altLang="en-US" dirty="0"/>
            </a:p>
          </p:txBody>
        </p:sp>
        <p:sp>
          <p:nvSpPr>
            <p:cNvPr id="34" name="テキスト ボックス 33"/>
            <p:cNvSpPr txBox="1"/>
            <p:nvPr/>
          </p:nvSpPr>
          <p:spPr>
            <a:xfrm>
              <a:off x="250618" y="2589736"/>
              <a:ext cx="1756528" cy="400110"/>
            </a:xfrm>
            <a:prstGeom prst="rect">
              <a:avLst/>
            </a:prstGeom>
            <a:noFill/>
          </p:spPr>
          <p:txBody>
            <a:bodyPr wrap="square" rtlCol="0">
              <a:spAutoFit/>
            </a:bodyPr>
            <a:lstStyle/>
            <a:p>
              <a:r>
                <a:rPr kumimoji="1" lang="ja-JP" altLang="en-US" sz="2000" dirty="0" smtClean="0">
                  <a:solidFill>
                    <a:schemeClr val="bg1"/>
                  </a:solidFill>
                </a:rPr>
                <a:t>デメリット化</a:t>
              </a:r>
              <a:endParaRPr kumimoji="1" lang="ja-JP" altLang="en-US" sz="2000" dirty="0">
                <a:solidFill>
                  <a:schemeClr val="bg1"/>
                </a:solidFill>
              </a:endParaRPr>
            </a:p>
          </p:txBody>
        </p:sp>
      </p:grpSp>
      <p:sp>
        <p:nvSpPr>
          <p:cNvPr id="35" name="テキスト ボックス 34"/>
          <p:cNvSpPr txBox="1"/>
          <p:nvPr/>
        </p:nvSpPr>
        <p:spPr>
          <a:xfrm>
            <a:off x="177582" y="3036588"/>
            <a:ext cx="22565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一方，</a:t>
            </a:r>
            <a:r>
              <a:rPr kumimoji="1" lang="en-US" altLang="ja-JP" dirty="0" smtClean="0"/>
              <a:t/>
            </a:r>
            <a:br>
              <a:rPr kumimoji="1" lang="en-US" altLang="ja-JP" dirty="0" smtClean="0"/>
            </a:br>
            <a:r>
              <a:rPr kumimoji="1" lang="ja-JP" altLang="en-US" dirty="0" smtClean="0">
                <a:solidFill>
                  <a:srgbClr val="0070C0"/>
                </a:solidFill>
              </a:rPr>
              <a:t>非サービス利用者の</a:t>
            </a:r>
            <a:r>
              <a:rPr kumimoji="1" lang="en-US" altLang="ja-JP" dirty="0" smtClean="0">
                <a:solidFill>
                  <a:srgbClr val="0070C0"/>
                </a:solidFill>
              </a:rPr>
              <a:t/>
            </a:r>
            <a:br>
              <a:rPr kumimoji="1" lang="en-US" altLang="ja-JP" dirty="0" smtClean="0">
                <a:solidFill>
                  <a:srgbClr val="0070C0"/>
                </a:solidFill>
              </a:rPr>
            </a:br>
            <a:r>
              <a:rPr kumimoji="1" lang="ja-JP" altLang="en-US" dirty="0" smtClean="0">
                <a:solidFill>
                  <a:srgbClr val="0070C0"/>
                </a:solidFill>
              </a:rPr>
              <a:t>センシング</a:t>
            </a:r>
            <a:r>
              <a:rPr kumimoji="1" lang="ja-JP" altLang="en-US" dirty="0" smtClean="0"/>
              <a:t>が起こる</a:t>
            </a:r>
            <a:endParaRPr kumimoji="1" lang="ja-JP" altLang="en-US" dirty="0"/>
          </a:p>
        </p:txBody>
      </p:sp>
    </p:spTree>
    <p:extLst>
      <p:ext uri="{BB962C8B-B14F-4D97-AF65-F5344CB8AC3E}">
        <p14:creationId xmlns:p14="http://schemas.microsoft.com/office/powerpoint/2010/main" val="16076662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3074</TotalTime>
  <Words>1691</Words>
  <Application>Microsoft Office PowerPoint</Application>
  <PresentationFormat>画面に合わせる (4:3)</PresentationFormat>
  <Paragraphs>439</Paragraphs>
  <Slides>46</Slides>
  <Notes>3</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46</vt:i4>
      </vt:variant>
    </vt:vector>
  </HeadingPairs>
  <TitlesOfParts>
    <vt:vector size="58" baseType="lpstr">
      <vt:lpstr>HGｺﾞｼｯｸM</vt:lpstr>
      <vt:lpstr>Meiryo UI</vt:lpstr>
      <vt:lpstr>ＭＳ Ｐゴシック</vt:lpstr>
      <vt:lpstr>ＭＳ 明朝</vt:lpstr>
      <vt:lpstr>游ゴシック</vt:lpstr>
      <vt:lpstr>游ゴシック Light</vt:lpstr>
      <vt:lpstr>Arial</vt:lpstr>
      <vt:lpstr>Calibri</vt:lpstr>
      <vt:lpstr>Calibri Light</vt:lpstr>
      <vt:lpstr>Cambria Math</vt:lpstr>
      <vt:lpstr>Times New Roman</vt:lpstr>
      <vt:lpstr>Office テーマ</vt:lpstr>
      <vt:lpstr>広域センサネットワークを用いたトラッキングサービスにおける サービスに不要なプライバシデータ流出比の定量評価</vt:lpstr>
      <vt:lpstr>目次</vt:lpstr>
      <vt:lpstr>研究背景</vt:lpstr>
      <vt:lpstr>研究背景</vt:lpstr>
      <vt:lpstr>研究背景</vt:lpstr>
      <vt:lpstr>研究背景</vt:lpstr>
      <vt:lpstr>研究背景</vt:lpstr>
      <vt:lpstr>研究背景</vt:lpstr>
      <vt:lpstr>研究背景</vt:lpstr>
      <vt:lpstr>研究背景</vt:lpstr>
      <vt:lpstr>既存研究</vt:lpstr>
      <vt:lpstr>既存研究</vt:lpstr>
      <vt:lpstr>研究動機</vt:lpstr>
      <vt:lpstr>研究動機</vt:lpstr>
      <vt:lpstr>シミュレーション設計</vt:lpstr>
      <vt:lpstr>シミュレーション設計</vt:lpstr>
      <vt:lpstr>シミュレーション設計</vt:lpstr>
      <vt:lpstr>シミュレーション結果</vt:lpstr>
      <vt:lpstr>まとめ</vt:lpstr>
      <vt:lpstr>PowerPoint プレゼンテーション</vt:lpstr>
      <vt:lpstr>PowerPoint プレゼンテーション</vt:lpstr>
      <vt:lpstr>実測値(オープンデータの活用)</vt:lpstr>
      <vt:lpstr>ユースケース定義</vt:lpstr>
      <vt:lpstr>ユースケース概要</vt:lpstr>
      <vt:lpstr>ユースケースにおけるプライバシデータ生成源</vt:lpstr>
      <vt:lpstr>サービスに無関係なプライバシデータの流出比</vt:lpstr>
      <vt:lpstr>非対象者の動き</vt:lpstr>
      <vt:lpstr>非対象者の動き</vt:lpstr>
      <vt:lpstr>非対象者の人数の概算</vt:lpstr>
      <vt:lpstr>対象者の動き</vt:lpstr>
      <vt:lpstr>対象者の動き</vt:lpstr>
      <vt:lpstr>対象者の人数</vt:lpstr>
      <vt:lpstr>PowerPoint プレゼンテーション</vt:lpstr>
      <vt:lpstr>考察</vt:lpstr>
      <vt:lpstr>PowerPoint プレゼンテーション</vt:lpstr>
      <vt:lpstr>前研究内容(数理モデル)</vt:lpstr>
      <vt:lpstr>提案アーキテクチャ</vt:lpstr>
      <vt:lpstr>松江駅構内図の数理モデル化</vt:lpstr>
      <vt:lpstr>松江駅構内に設置したカメラ図</vt:lpstr>
      <vt:lpstr>センサ6，7，8のin/out定義</vt:lpstr>
      <vt:lpstr>オープンIoTについて</vt:lpstr>
      <vt:lpstr>登校時人流センサ毎の非対象者の総データ量(切り上げ)</vt:lpstr>
      <vt:lpstr>前研究内容(数理モデル)</vt:lpstr>
      <vt:lpstr>対象者を映さないセンサを除いたときに削減されるデータ</vt:lpstr>
      <vt:lpstr>PowerPoint プレゼンテーション</vt:lpstr>
      <vt:lpstr>PowerPoint プレゼンテーション</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Hoshikawa</dc:creator>
  <cp:lastModifiedBy>tamura</cp:lastModifiedBy>
  <cp:revision>243</cp:revision>
  <dcterms:created xsi:type="dcterms:W3CDTF">2018-06-05T10:45:52Z</dcterms:created>
  <dcterms:modified xsi:type="dcterms:W3CDTF">2019-02-22T06:43:42Z</dcterms:modified>
</cp:coreProperties>
</file>